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04" r:id="rId2"/>
    <p:sldId id="292" r:id="rId3"/>
    <p:sldId id="362" r:id="rId4"/>
    <p:sldId id="303" r:id="rId5"/>
    <p:sldId id="294" r:id="rId6"/>
    <p:sldId id="305" r:id="rId7"/>
    <p:sldId id="306" r:id="rId8"/>
    <p:sldId id="307" r:id="rId9"/>
    <p:sldId id="308" r:id="rId10"/>
    <p:sldId id="295" r:id="rId11"/>
    <p:sldId id="309" r:id="rId12"/>
    <p:sldId id="310" r:id="rId13"/>
    <p:sldId id="311" r:id="rId14"/>
    <p:sldId id="312" r:id="rId15"/>
    <p:sldId id="313" r:id="rId16"/>
    <p:sldId id="314" r:id="rId17"/>
    <p:sldId id="296" r:id="rId18"/>
    <p:sldId id="315" r:id="rId19"/>
    <p:sldId id="316" r:id="rId20"/>
    <p:sldId id="317" r:id="rId21"/>
    <p:sldId id="318" r:id="rId22"/>
    <p:sldId id="319" r:id="rId23"/>
    <p:sldId id="320" r:id="rId24"/>
    <p:sldId id="321" r:id="rId25"/>
    <p:sldId id="322" r:id="rId26"/>
    <p:sldId id="323" r:id="rId27"/>
    <p:sldId id="297" r:id="rId28"/>
    <p:sldId id="324" r:id="rId29"/>
    <p:sldId id="361" r:id="rId30"/>
    <p:sldId id="326" r:id="rId31"/>
    <p:sldId id="327" r:id="rId32"/>
    <p:sldId id="328" r:id="rId33"/>
    <p:sldId id="329" r:id="rId34"/>
    <p:sldId id="330" r:id="rId35"/>
    <p:sldId id="331" r:id="rId36"/>
    <p:sldId id="332" r:id="rId37"/>
    <p:sldId id="299" r:id="rId38"/>
    <p:sldId id="333" r:id="rId39"/>
    <p:sldId id="334" r:id="rId40"/>
    <p:sldId id="300" r:id="rId41"/>
    <p:sldId id="335" r:id="rId42"/>
    <p:sldId id="336" r:id="rId43"/>
    <p:sldId id="337" r:id="rId44"/>
    <p:sldId id="298" r:id="rId45"/>
    <p:sldId id="338" r:id="rId46"/>
    <p:sldId id="339" r:id="rId47"/>
    <p:sldId id="340" r:id="rId48"/>
    <p:sldId id="301" r:id="rId49"/>
    <p:sldId id="341" r:id="rId50"/>
    <p:sldId id="342" r:id="rId51"/>
    <p:sldId id="345" r:id="rId52"/>
    <p:sldId id="363" r:id="rId53"/>
    <p:sldId id="346" r:id="rId54"/>
    <p:sldId id="358" r:id="rId55"/>
    <p:sldId id="343" r:id="rId56"/>
    <p:sldId id="344" r:id="rId57"/>
    <p:sldId id="35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49"/>
    <a:srgbClr val="0077C8"/>
    <a:srgbClr val="4B4F54"/>
    <a:srgbClr val="201127"/>
    <a:srgbClr val="E03C31"/>
    <a:srgbClr val="8EDD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2" autoAdjust="0"/>
    <p:restoredTop sz="93625" autoAdjust="0"/>
  </p:normalViewPr>
  <p:slideViewPr>
    <p:cSldViewPr snapToGrid="0">
      <p:cViewPr varScale="1">
        <p:scale>
          <a:sx n="38" d="100"/>
          <a:sy n="38" d="100"/>
        </p:scale>
        <p:origin x="67" y="883"/>
      </p:cViewPr>
      <p:guideLst/>
    </p:cSldViewPr>
  </p:slideViewPr>
  <p:notesTextViewPr>
    <p:cViewPr>
      <p:scale>
        <a:sx n="3" d="2"/>
        <a:sy n="3" d="2"/>
      </p:scale>
      <p:origin x="0" y="0"/>
    </p:cViewPr>
  </p:notesTextViewPr>
  <p:notesViewPr>
    <p:cSldViewPr snapToGrid="0">
      <p:cViewPr varScale="1">
        <p:scale>
          <a:sx n="64" d="100"/>
          <a:sy n="64" d="100"/>
        </p:scale>
        <p:origin x="3180" y="5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r>
              <a:rPr lang="en-US" dirty="0">
                <a:solidFill>
                  <a:schemeClr val="bg1"/>
                </a:solidFill>
              </a:rPr>
              <a:t>All</a:t>
            </a:r>
            <a:r>
              <a:rPr lang="en-US" baseline="0" dirty="0">
                <a:solidFill>
                  <a:schemeClr val="bg1"/>
                </a:solidFill>
              </a:rPr>
              <a:t> </a:t>
            </a:r>
            <a:r>
              <a:rPr lang="en-US" dirty="0">
                <a:solidFill>
                  <a:schemeClr val="bg1"/>
                </a:solidFill>
              </a:rPr>
              <a:t>38 WCAG 2.0 Level AA SC</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7EB-46BF-8ACC-C49331043155}"/>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7EB-46BF-8ACC-C49331043155}"/>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7EB-46BF-8ACC-C49331043155}"/>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7EB-46BF-8ACC-C49331043155}"/>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7EB-46BF-8ACC-C49331043155}"/>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A7EB-46BF-8ACC-C49331043155}"/>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A7EB-46BF-8ACC-C49331043155}"/>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A7EB-46BF-8ACC-C49331043155}"/>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A7EB-46BF-8ACC-C49331043155}"/>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A7EB-46BF-8ACC-C49331043155}"/>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A7EB-46BF-8ACC-C49331043155}"/>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A7EB-46BF-8ACC-C49331043155}"/>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A7EB-46BF-8ACC-C49331043155}"/>
              </c:ext>
            </c:extLst>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A7EB-46BF-8ACC-C49331043155}"/>
              </c:ext>
            </c:extLst>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A7EB-46BF-8ACC-C49331043155}"/>
              </c:ext>
            </c:extLst>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F-A7EB-46BF-8ACC-C49331043155}"/>
              </c:ext>
            </c:extLst>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1-A7EB-46BF-8ACC-C49331043155}"/>
              </c:ext>
            </c:extLst>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3-A7EB-46BF-8ACC-C49331043155}"/>
              </c:ext>
            </c:extLst>
          </c:dPt>
          <c:dPt>
            <c:idx val="18"/>
            <c:bubble3D val="0"/>
            <c:spPr>
              <a:solidFill>
                <a:schemeClr val="accent1">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5-A7EB-46BF-8ACC-C49331043155}"/>
              </c:ext>
            </c:extLst>
          </c:dPt>
          <c:dPt>
            <c:idx val="19"/>
            <c:bubble3D val="0"/>
            <c:spPr>
              <a:solidFill>
                <a:schemeClr val="accent6">
                  <a:lumMod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7-A7EB-46BF-8ACC-C49331043155}"/>
              </c:ext>
            </c:extLst>
          </c:dPt>
          <c:dPt>
            <c:idx val="20"/>
            <c:bubble3D val="0"/>
            <c:spPr>
              <a:solidFill>
                <a:schemeClr val="accent3">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9-A7EB-46BF-8ACC-C49331043155}"/>
              </c:ext>
            </c:extLst>
          </c:dPt>
          <c:dPt>
            <c:idx val="21"/>
            <c:bubble3D val="0"/>
            <c:spPr>
              <a:solidFill>
                <a:schemeClr val="accent4">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B-A7EB-46BF-8ACC-C49331043155}"/>
              </c:ext>
            </c:extLst>
          </c:dPt>
          <c:dPt>
            <c:idx val="22"/>
            <c:bubble3D val="0"/>
            <c:spPr>
              <a:solidFill>
                <a:schemeClr val="accent5">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D-A7EB-46BF-8ACC-C49331043155}"/>
              </c:ext>
            </c:extLst>
          </c:dPt>
          <c:dPt>
            <c:idx val="23"/>
            <c:bubble3D val="0"/>
            <c:spPr>
              <a:solidFill>
                <a:schemeClr val="tx2">
                  <a:lumMod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F-A7EB-46BF-8ACC-C49331043155}"/>
              </c:ext>
            </c:extLst>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1-A7EB-46BF-8ACC-C49331043155}"/>
              </c:ext>
            </c:extLst>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3-A7EB-46BF-8ACC-C49331043155}"/>
              </c:ext>
            </c:extLst>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5-A7EB-46BF-8ACC-C49331043155}"/>
              </c:ext>
            </c:extLst>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7-A7EB-46BF-8ACC-C49331043155}"/>
              </c:ext>
            </c:extLst>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9-A7EB-46BF-8ACC-C49331043155}"/>
              </c:ext>
            </c:extLst>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B-A7EB-46BF-8ACC-C49331043155}"/>
              </c:ext>
            </c:extLst>
          </c:dPt>
          <c:dPt>
            <c:idx val="30"/>
            <c:bubble3D val="0"/>
            <c:spPr>
              <a:solidFill>
                <a:schemeClr val="accent5">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D-A7EB-46BF-8ACC-C49331043155}"/>
              </c:ext>
            </c:extLst>
          </c:dPt>
          <c:dPt>
            <c:idx val="31"/>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F-A7EB-46BF-8ACC-C49331043155}"/>
              </c:ext>
            </c:extLst>
          </c:dPt>
          <c:dPt>
            <c:idx val="32"/>
            <c:bubble3D val="0"/>
            <c:spPr>
              <a:solidFill>
                <a:schemeClr val="accent3">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1-A7EB-46BF-8ACC-C49331043155}"/>
              </c:ext>
            </c:extLst>
          </c:dPt>
          <c:dPt>
            <c:idx val="33"/>
            <c:bubble3D val="0"/>
            <c:spPr>
              <a:solidFill>
                <a:schemeClr val="accent4">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3-A7EB-46BF-8ACC-C49331043155}"/>
              </c:ext>
            </c:extLst>
          </c:dPt>
          <c:dPt>
            <c:idx val="34"/>
            <c:bubble3D val="0"/>
            <c:spPr>
              <a:solidFill>
                <a:schemeClr val="accent5">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5-A7EB-46BF-8ACC-C49331043155}"/>
              </c:ext>
            </c:extLst>
          </c:dPt>
          <c:dPt>
            <c:idx val="35"/>
            <c:bubble3D val="0"/>
            <c:spPr>
              <a:solidFill>
                <a:schemeClr val="accent6">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7-A7EB-46BF-8ACC-C49331043155}"/>
              </c:ext>
            </c:extLst>
          </c:dPt>
          <c:dPt>
            <c:idx val="36"/>
            <c:bubble3D val="0"/>
            <c:spPr>
              <a:solidFill>
                <a:schemeClr val="accent1">
                  <a:lumMod val="70000"/>
                  <a:lumOff val="3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9-A7EB-46BF-8ACC-C49331043155}"/>
              </c:ext>
            </c:extLst>
          </c:dPt>
          <c:dPt>
            <c:idx val="37"/>
            <c:bubble3D val="0"/>
            <c:spPr>
              <a:solidFill>
                <a:schemeClr val="accent2">
                  <a:lumMod val="70000"/>
                  <a:lumOff val="3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B-A7EB-46BF-8ACC-C49331043155}"/>
              </c:ext>
            </c:extLst>
          </c:dPt>
          <c:dLbls>
            <c:spPr>
              <a:solidFill>
                <a:prstClr val="white"/>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Sheet1!$A$2:$A$39</c:f>
              <c:strCache>
                <c:ptCount val="38"/>
                <c:pt idx="0">
                  <c:v>1.1.1</c:v>
                </c:pt>
                <c:pt idx="1">
                  <c:v>1.2.1</c:v>
                </c:pt>
                <c:pt idx="2">
                  <c:v>1.2.2</c:v>
                </c:pt>
                <c:pt idx="3">
                  <c:v>1.2.3</c:v>
                </c:pt>
                <c:pt idx="4">
                  <c:v>1.2.4</c:v>
                </c:pt>
                <c:pt idx="5">
                  <c:v>1.2.5</c:v>
                </c:pt>
                <c:pt idx="6">
                  <c:v>1.3.1</c:v>
                </c:pt>
                <c:pt idx="7">
                  <c:v>1.3.2</c:v>
                </c:pt>
                <c:pt idx="8">
                  <c:v>1.3.3</c:v>
                </c:pt>
                <c:pt idx="9">
                  <c:v>1.4.1</c:v>
                </c:pt>
                <c:pt idx="10">
                  <c:v>1.4.2</c:v>
                </c:pt>
                <c:pt idx="11">
                  <c:v>1.4.3 </c:v>
                </c:pt>
                <c:pt idx="12">
                  <c:v>1.4.4 </c:v>
                </c:pt>
                <c:pt idx="13">
                  <c:v>1.4.5 </c:v>
                </c:pt>
                <c:pt idx="14">
                  <c:v>1.2.4 </c:v>
                </c:pt>
                <c:pt idx="15">
                  <c:v>1.2.5  </c:v>
                </c:pt>
                <c:pt idx="16">
                  <c:v>2.2.1  </c:v>
                </c:pt>
                <c:pt idx="17">
                  <c:v>2.2.2 </c:v>
                </c:pt>
                <c:pt idx="18">
                  <c:v>2.3.1 </c:v>
                </c:pt>
                <c:pt idx="19">
                  <c:v>2.4.1 </c:v>
                </c:pt>
                <c:pt idx="20">
                  <c:v>2.4.2 </c:v>
                </c:pt>
                <c:pt idx="21">
                  <c:v>2.4.3 </c:v>
                </c:pt>
                <c:pt idx="22">
                  <c:v>2.4.4  </c:v>
                </c:pt>
                <c:pt idx="23">
                  <c:v>2.4.5 </c:v>
                </c:pt>
                <c:pt idx="24">
                  <c:v>2.4.6 </c:v>
                </c:pt>
                <c:pt idx="25">
                  <c:v>2.4.7  </c:v>
                </c:pt>
                <c:pt idx="26">
                  <c:v>3.1.1</c:v>
                </c:pt>
                <c:pt idx="27">
                  <c:v>3.1.2</c:v>
                </c:pt>
                <c:pt idx="28">
                  <c:v>3.2.1 </c:v>
                </c:pt>
                <c:pt idx="29">
                  <c:v>3.2.2 </c:v>
                </c:pt>
                <c:pt idx="30">
                  <c:v>3.2.3 </c:v>
                </c:pt>
                <c:pt idx="31">
                  <c:v>3.2.4</c:v>
                </c:pt>
                <c:pt idx="32">
                  <c:v>3.3.1</c:v>
                </c:pt>
                <c:pt idx="33">
                  <c:v>3.3.2</c:v>
                </c:pt>
                <c:pt idx="34">
                  <c:v>3.3.3</c:v>
                </c:pt>
                <c:pt idx="35">
                  <c:v>3.3.4</c:v>
                </c:pt>
                <c:pt idx="36">
                  <c:v>4.1.1</c:v>
                </c:pt>
                <c:pt idx="37">
                  <c:v>4.1.2</c:v>
                </c:pt>
              </c:strCache>
            </c:strRef>
          </c:cat>
          <c:val>
            <c:numRef>
              <c:f>Sheet1!$B$2:$B$39</c:f>
              <c:numCache>
                <c:formatCode>General</c:formatCode>
                <c:ptCount val="38"/>
                <c:pt idx="0">
                  <c:v>2.6</c:v>
                </c:pt>
                <c:pt idx="1">
                  <c:v>2.6</c:v>
                </c:pt>
                <c:pt idx="2">
                  <c:v>2.6</c:v>
                </c:pt>
                <c:pt idx="3">
                  <c:v>2.6</c:v>
                </c:pt>
                <c:pt idx="4">
                  <c:v>2.6</c:v>
                </c:pt>
                <c:pt idx="5">
                  <c:v>2.6</c:v>
                </c:pt>
                <c:pt idx="6">
                  <c:v>2.6</c:v>
                </c:pt>
                <c:pt idx="7">
                  <c:v>2.6</c:v>
                </c:pt>
                <c:pt idx="8">
                  <c:v>2.6</c:v>
                </c:pt>
                <c:pt idx="9">
                  <c:v>2.6</c:v>
                </c:pt>
                <c:pt idx="10">
                  <c:v>2.6</c:v>
                </c:pt>
                <c:pt idx="11">
                  <c:v>2.6</c:v>
                </c:pt>
                <c:pt idx="12">
                  <c:v>2.6</c:v>
                </c:pt>
                <c:pt idx="13">
                  <c:v>2.6</c:v>
                </c:pt>
                <c:pt idx="14">
                  <c:v>2.6</c:v>
                </c:pt>
                <c:pt idx="15">
                  <c:v>2.6</c:v>
                </c:pt>
                <c:pt idx="16">
                  <c:v>2.6</c:v>
                </c:pt>
                <c:pt idx="17">
                  <c:v>2.6</c:v>
                </c:pt>
                <c:pt idx="18">
                  <c:v>2.6</c:v>
                </c:pt>
                <c:pt idx="19">
                  <c:v>2.6</c:v>
                </c:pt>
                <c:pt idx="20">
                  <c:v>2.6</c:v>
                </c:pt>
                <c:pt idx="21">
                  <c:v>2.6</c:v>
                </c:pt>
                <c:pt idx="22">
                  <c:v>2.6</c:v>
                </c:pt>
                <c:pt idx="23">
                  <c:v>2.6</c:v>
                </c:pt>
                <c:pt idx="24">
                  <c:v>2.6</c:v>
                </c:pt>
                <c:pt idx="25">
                  <c:v>2.6</c:v>
                </c:pt>
                <c:pt idx="26">
                  <c:v>2.6</c:v>
                </c:pt>
                <c:pt idx="27">
                  <c:v>2.6</c:v>
                </c:pt>
                <c:pt idx="28">
                  <c:v>2.6</c:v>
                </c:pt>
                <c:pt idx="29">
                  <c:v>2.6</c:v>
                </c:pt>
                <c:pt idx="30">
                  <c:v>2.6</c:v>
                </c:pt>
                <c:pt idx="31">
                  <c:v>2.6</c:v>
                </c:pt>
                <c:pt idx="32">
                  <c:v>2.6</c:v>
                </c:pt>
                <c:pt idx="33">
                  <c:v>2.6</c:v>
                </c:pt>
                <c:pt idx="34">
                  <c:v>2.6</c:v>
                </c:pt>
                <c:pt idx="35">
                  <c:v>2.6</c:v>
                </c:pt>
                <c:pt idx="36">
                  <c:v>2.6</c:v>
                </c:pt>
                <c:pt idx="37">
                  <c:v>2.6</c:v>
                </c:pt>
              </c:numCache>
            </c:numRef>
          </c:val>
          <c:extLst>
            <c:ext xmlns:c16="http://schemas.microsoft.com/office/drawing/2014/chart" uri="{C3380CC4-5D6E-409C-BE32-E72D297353CC}">
              <c16:uniqueId val="{0000004C-A7EB-46BF-8ACC-C49331043155}"/>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r>
              <a:rPr lang="en-US" dirty="0">
                <a:solidFill>
                  <a:schemeClr val="bg1"/>
                </a:solidFill>
              </a:rPr>
              <a:t>34</a:t>
            </a:r>
            <a:r>
              <a:rPr lang="en-US" baseline="0" dirty="0">
                <a:solidFill>
                  <a:schemeClr val="bg1"/>
                </a:solidFill>
              </a:rPr>
              <a:t> </a:t>
            </a:r>
            <a:r>
              <a:rPr lang="en-US" dirty="0">
                <a:solidFill>
                  <a:schemeClr val="bg1"/>
                </a:solidFill>
              </a:rPr>
              <a:t>of 38 WCAG 2.0 Level AA</a:t>
            </a:r>
            <a:r>
              <a:rPr lang="en-US" baseline="0" dirty="0">
                <a:solidFill>
                  <a:schemeClr val="bg1"/>
                </a:solidFill>
              </a:rPr>
              <a:t> SC</a:t>
            </a:r>
            <a:endParaRPr lang="en-US" dirty="0">
              <a:solidFill>
                <a:schemeClr val="bg1"/>
              </a:solidFill>
            </a:endParaRPr>
          </a:p>
        </c:rich>
      </c:tx>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4DA-406A-B4AB-57C1EEC755E9}"/>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4DA-406A-B4AB-57C1EEC755E9}"/>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4DA-406A-B4AB-57C1EEC755E9}"/>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4DA-406A-B4AB-57C1EEC755E9}"/>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54DA-406A-B4AB-57C1EEC755E9}"/>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54DA-406A-B4AB-57C1EEC755E9}"/>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54DA-406A-B4AB-57C1EEC755E9}"/>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54DA-406A-B4AB-57C1EEC755E9}"/>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54DA-406A-B4AB-57C1EEC755E9}"/>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54DA-406A-B4AB-57C1EEC755E9}"/>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54DA-406A-B4AB-57C1EEC755E9}"/>
              </c:ext>
            </c:extLst>
          </c:dPt>
          <c:dPt>
            <c:idx val="11"/>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54DA-406A-B4AB-57C1EEC755E9}"/>
              </c:ext>
            </c:extLst>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9-54DA-406A-B4AB-57C1EEC755E9}"/>
              </c:ext>
            </c:extLst>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B-54DA-406A-B4AB-57C1EEC755E9}"/>
              </c:ext>
            </c:extLst>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D-54DA-406A-B4AB-57C1EEC755E9}"/>
              </c:ext>
            </c:extLst>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F-54DA-406A-B4AB-57C1EEC755E9}"/>
              </c:ext>
            </c:extLst>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1-54DA-406A-B4AB-57C1EEC755E9}"/>
              </c:ext>
            </c:extLst>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3-54DA-406A-B4AB-57C1EEC755E9}"/>
              </c:ext>
            </c:extLst>
          </c:dPt>
          <c:dPt>
            <c:idx val="18"/>
            <c:bubble3D val="0"/>
            <c:spPr>
              <a:solidFill>
                <a:schemeClr val="accent1">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5-54DA-406A-B4AB-57C1EEC755E9}"/>
              </c:ext>
            </c:extLst>
          </c:dPt>
          <c:dPt>
            <c:idx val="19"/>
            <c:bubble3D val="0"/>
            <c:spPr>
              <a:solidFill>
                <a:schemeClr val="tx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7-54DA-406A-B4AB-57C1EEC755E9}"/>
              </c:ext>
            </c:extLst>
          </c:dPt>
          <c:dPt>
            <c:idx val="20"/>
            <c:bubble3D val="0"/>
            <c:spPr>
              <a:solidFill>
                <a:schemeClr val="accent3">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9-54DA-406A-B4AB-57C1EEC755E9}"/>
              </c:ext>
            </c:extLst>
          </c:dPt>
          <c:dPt>
            <c:idx val="21"/>
            <c:bubble3D val="0"/>
            <c:spPr>
              <a:solidFill>
                <a:schemeClr val="accent4">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B-54DA-406A-B4AB-57C1EEC755E9}"/>
              </c:ext>
            </c:extLst>
          </c:dPt>
          <c:dPt>
            <c:idx val="22"/>
            <c:bubble3D val="0"/>
            <c:spPr>
              <a:solidFill>
                <a:schemeClr val="accent5">
                  <a:lumMod val="8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D-54DA-406A-B4AB-57C1EEC755E9}"/>
              </c:ext>
            </c:extLst>
          </c:dPt>
          <c:dPt>
            <c:idx val="23"/>
            <c:bubble3D val="0"/>
            <c:spPr>
              <a:solidFill>
                <a:schemeClr val="tx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2F-54DA-406A-B4AB-57C1EEC755E9}"/>
              </c:ext>
            </c:extLst>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1-54DA-406A-B4AB-57C1EEC755E9}"/>
              </c:ext>
            </c:extLst>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3-54DA-406A-B4AB-57C1EEC755E9}"/>
              </c:ext>
            </c:extLst>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5-54DA-406A-B4AB-57C1EEC755E9}"/>
              </c:ext>
            </c:extLst>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7-54DA-406A-B4AB-57C1EEC755E9}"/>
              </c:ext>
            </c:extLst>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9-54DA-406A-B4AB-57C1EEC755E9}"/>
              </c:ext>
            </c:extLst>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B-54DA-406A-B4AB-57C1EEC755E9}"/>
              </c:ext>
            </c:extLst>
          </c:dPt>
          <c:dPt>
            <c:idx val="30"/>
            <c:bubble3D val="0"/>
            <c:spPr>
              <a:solidFill>
                <a:schemeClr val="tx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D-54DA-406A-B4AB-57C1EEC755E9}"/>
              </c:ext>
            </c:extLst>
          </c:dPt>
          <c:dPt>
            <c:idx val="31"/>
            <c:bubble3D val="0"/>
            <c:spPr>
              <a:solidFill>
                <a:schemeClr val="tx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3F-54DA-406A-B4AB-57C1EEC755E9}"/>
              </c:ext>
            </c:extLst>
          </c:dPt>
          <c:dPt>
            <c:idx val="32"/>
            <c:bubble3D val="0"/>
            <c:spPr>
              <a:solidFill>
                <a:schemeClr val="accent3">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1-54DA-406A-B4AB-57C1EEC755E9}"/>
              </c:ext>
            </c:extLst>
          </c:dPt>
          <c:dPt>
            <c:idx val="33"/>
            <c:bubble3D val="0"/>
            <c:spPr>
              <a:solidFill>
                <a:schemeClr val="accent4">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3-54DA-406A-B4AB-57C1EEC755E9}"/>
              </c:ext>
            </c:extLst>
          </c:dPt>
          <c:dPt>
            <c:idx val="34"/>
            <c:bubble3D val="0"/>
            <c:spPr>
              <a:solidFill>
                <a:schemeClr val="accent5">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5-54DA-406A-B4AB-57C1EEC755E9}"/>
              </c:ext>
            </c:extLst>
          </c:dPt>
          <c:dPt>
            <c:idx val="35"/>
            <c:bubble3D val="0"/>
            <c:spPr>
              <a:solidFill>
                <a:schemeClr val="accent6">
                  <a:lumMod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7-54DA-406A-B4AB-57C1EEC755E9}"/>
              </c:ext>
            </c:extLst>
          </c:dPt>
          <c:dPt>
            <c:idx val="36"/>
            <c:bubble3D val="0"/>
            <c:spPr>
              <a:solidFill>
                <a:schemeClr val="accent1">
                  <a:lumMod val="70000"/>
                  <a:lumOff val="3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9-54DA-406A-B4AB-57C1EEC755E9}"/>
              </c:ext>
            </c:extLst>
          </c:dPt>
          <c:dPt>
            <c:idx val="37"/>
            <c:bubble3D val="0"/>
            <c:spPr>
              <a:solidFill>
                <a:schemeClr val="accent2">
                  <a:lumMod val="70000"/>
                  <a:lumOff val="3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4B-54DA-406A-B4AB-57C1EEC755E9}"/>
              </c:ext>
            </c:extLst>
          </c:dPt>
          <c:dLbls>
            <c:dLbl>
              <c:idx val="19"/>
              <c:spPr>
                <a:solidFill>
                  <a:prstClr val="white">
                    <a:lumMod val="65000"/>
                  </a:prst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 xmlns:c16="http://schemas.microsoft.com/office/drawing/2014/chart" uri="{C3380CC4-5D6E-409C-BE32-E72D297353CC}">
                  <c16:uniqueId val="{00000027-54DA-406A-B4AB-57C1EEC755E9}"/>
                </c:ext>
              </c:extLst>
            </c:dLbl>
            <c:dLbl>
              <c:idx val="23"/>
              <c:spPr>
                <a:solidFill>
                  <a:prstClr val="white">
                    <a:lumMod val="65000"/>
                  </a:prst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 xmlns:c16="http://schemas.microsoft.com/office/drawing/2014/chart" uri="{C3380CC4-5D6E-409C-BE32-E72D297353CC}">
                  <c16:uniqueId val="{0000002F-54DA-406A-B4AB-57C1EEC755E9}"/>
                </c:ext>
              </c:extLst>
            </c:dLbl>
            <c:dLbl>
              <c:idx val="30"/>
              <c:spPr>
                <a:solidFill>
                  <a:prstClr val="white">
                    <a:lumMod val="65000"/>
                  </a:prst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 xmlns:c16="http://schemas.microsoft.com/office/drawing/2014/chart" uri="{C3380CC4-5D6E-409C-BE32-E72D297353CC}">
                  <c16:uniqueId val="{0000003D-54DA-406A-B4AB-57C1EEC755E9}"/>
                </c:ext>
              </c:extLst>
            </c:dLbl>
            <c:dLbl>
              <c:idx val="31"/>
              <c:spPr>
                <a:solidFill>
                  <a:prstClr val="white">
                    <a:lumMod val="65000"/>
                  </a:prstClr>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 xmlns:c16="http://schemas.microsoft.com/office/drawing/2014/chart" uri="{C3380CC4-5D6E-409C-BE32-E72D297353CC}">
                  <c16:uniqueId val="{0000003F-54DA-406A-B4AB-57C1EEC755E9}"/>
                </c:ext>
              </c:extLst>
            </c:dLbl>
            <c:spPr>
              <a:solidFill>
                <a:prstClr val="white"/>
              </a:solid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Sheet1!$A$2:$A$39</c:f>
              <c:strCache>
                <c:ptCount val="38"/>
                <c:pt idx="0">
                  <c:v>1.1.1</c:v>
                </c:pt>
                <c:pt idx="1">
                  <c:v>1.2.1</c:v>
                </c:pt>
                <c:pt idx="2">
                  <c:v>1.2.2</c:v>
                </c:pt>
                <c:pt idx="3">
                  <c:v>1.2.3</c:v>
                </c:pt>
                <c:pt idx="4">
                  <c:v>1.2.4</c:v>
                </c:pt>
                <c:pt idx="5">
                  <c:v>1.2.5</c:v>
                </c:pt>
                <c:pt idx="6">
                  <c:v>1.3.1</c:v>
                </c:pt>
                <c:pt idx="7">
                  <c:v>1.3.2</c:v>
                </c:pt>
                <c:pt idx="8">
                  <c:v>1.3.3</c:v>
                </c:pt>
                <c:pt idx="9">
                  <c:v>1.4.1</c:v>
                </c:pt>
                <c:pt idx="10">
                  <c:v>1.4.2</c:v>
                </c:pt>
                <c:pt idx="11">
                  <c:v>1.4.3 </c:v>
                </c:pt>
                <c:pt idx="12">
                  <c:v>1.4.4 </c:v>
                </c:pt>
                <c:pt idx="13">
                  <c:v>1.4.5 </c:v>
                </c:pt>
                <c:pt idx="14">
                  <c:v>1.2.4 </c:v>
                </c:pt>
                <c:pt idx="15">
                  <c:v>1.2.5  </c:v>
                </c:pt>
                <c:pt idx="16">
                  <c:v>2.2.1  </c:v>
                </c:pt>
                <c:pt idx="17">
                  <c:v>2.2.2 </c:v>
                </c:pt>
                <c:pt idx="18">
                  <c:v>2.3.1 </c:v>
                </c:pt>
                <c:pt idx="19">
                  <c:v>2.4.1 </c:v>
                </c:pt>
                <c:pt idx="20">
                  <c:v>2.4.2 </c:v>
                </c:pt>
                <c:pt idx="21">
                  <c:v>2.4.3 </c:v>
                </c:pt>
                <c:pt idx="22">
                  <c:v>2.4.4  </c:v>
                </c:pt>
                <c:pt idx="23">
                  <c:v>2.4.5 </c:v>
                </c:pt>
                <c:pt idx="24">
                  <c:v>2.4.6 </c:v>
                </c:pt>
                <c:pt idx="25">
                  <c:v>2.4.7  </c:v>
                </c:pt>
                <c:pt idx="26">
                  <c:v>3.1.1</c:v>
                </c:pt>
                <c:pt idx="27">
                  <c:v>3.1.2</c:v>
                </c:pt>
                <c:pt idx="28">
                  <c:v>3.2.1 </c:v>
                </c:pt>
                <c:pt idx="29">
                  <c:v>3.2.2 </c:v>
                </c:pt>
                <c:pt idx="30">
                  <c:v>3.2.3 </c:v>
                </c:pt>
                <c:pt idx="31">
                  <c:v>3.2.4</c:v>
                </c:pt>
                <c:pt idx="32">
                  <c:v>3.3.1</c:v>
                </c:pt>
                <c:pt idx="33">
                  <c:v>3.3.2</c:v>
                </c:pt>
                <c:pt idx="34">
                  <c:v>3.3.3</c:v>
                </c:pt>
                <c:pt idx="35">
                  <c:v>3.3.4</c:v>
                </c:pt>
                <c:pt idx="36">
                  <c:v>4.1.1</c:v>
                </c:pt>
                <c:pt idx="37">
                  <c:v>4.1.2</c:v>
                </c:pt>
              </c:strCache>
            </c:strRef>
          </c:cat>
          <c:val>
            <c:numRef>
              <c:f>Sheet1!$B$2:$B$39</c:f>
              <c:numCache>
                <c:formatCode>General</c:formatCode>
                <c:ptCount val="38"/>
                <c:pt idx="0">
                  <c:v>2.6</c:v>
                </c:pt>
                <c:pt idx="1">
                  <c:v>2.6</c:v>
                </c:pt>
                <c:pt idx="2">
                  <c:v>2.6</c:v>
                </c:pt>
                <c:pt idx="3">
                  <c:v>2.6</c:v>
                </c:pt>
                <c:pt idx="4">
                  <c:v>2.6</c:v>
                </c:pt>
                <c:pt idx="5">
                  <c:v>2.6</c:v>
                </c:pt>
                <c:pt idx="6">
                  <c:v>2.6</c:v>
                </c:pt>
                <c:pt idx="7">
                  <c:v>2.6</c:v>
                </c:pt>
                <c:pt idx="8">
                  <c:v>2.6</c:v>
                </c:pt>
                <c:pt idx="9">
                  <c:v>2.6</c:v>
                </c:pt>
                <c:pt idx="10">
                  <c:v>2.6</c:v>
                </c:pt>
                <c:pt idx="11">
                  <c:v>2.6</c:v>
                </c:pt>
                <c:pt idx="12">
                  <c:v>2.6</c:v>
                </c:pt>
                <c:pt idx="13">
                  <c:v>2.6</c:v>
                </c:pt>
                <c:pt idx="14">
                  <c:v>2.6</c:v>
                </c:pt>
                <c:pt idx="15">
                  <c:v>2.6</c:v>
                </c:pt>
                <c:pt idx="16">
                  <c:v>2.6</c:v>
                </c:pt>
                <c:pt idx="17">
                  <c:v>2.6</c:v>
                </c:pt>
                <c:pt idx="18">
                  <c:v>2.6</c:v>
                </c:pt>
                <c:pt idx="19">
                  <c:v>2.6</c:v>
                </c:pt>
                <c:pt idx="20">
                  <c:v>2.6</c:v>
                </c:pt>
                <c:pt idx="21">
                  <c:v>2.6</c:v>
                </c:pt>
                <c:pt idx="22">
                  <c:v>2.6</c:v>
                </c:pt>
                <c:pt idx="23">
                  <c:v>2.6</c:v>
                </c:pt>
                <c:pt idx="24">
                  <c:v>2.6</c:v>
                </c:pt>
                <c:pt idx="25">
                  <c:v>2.6</c:v>
                </c:pt>
                <c:pt idx="26">
                  <c:v>2.6</c:v>
                </c:pt>
                <c:pt idx="27">
                  <c:v>2.6</c:v>
                </c:pt>
                <c:pt idx="28">
                  <c:v>2.6</c:v>
                </c:pt>
                <c:pt idx="29">
                  <c:v>2.6</c:v>
                </c:pt>
                <c:pt idx="30">
                  <c:v>2.6</c:v>
                </c:pt>
                <c:pt idx="31">
                  <c:v>2.6</c:v>
                </c:pt>
                <c:pt idx="32">
                  <c:v>2.6</c:v>
                </c:pt>
                <c:pt idx="33">
                  <c:v>2.6</c:v>
                </c:pt>
                <c:pt idx="34">
                  <c:v>2.6</c:v>
                </c:pt>
                <c:pt idx="35">
                  <c:v>2.6</c:v>
                </c:pt>
                <c:pt idx="36">
                  <c:v>2.6</c:v>
                </c:pt>
                <c:pt idx="37">
                  <c:v>2.6</c:v>
                </c:pt>
              </c:numCache>
            </c:numRef>
          </c:val>
          <c:extLst>
            <c:ext xmlns:c16="http://schemas.microsoft.com/office/drawing/2014/chart" uri="{C3380CC4-5D6E-409C-BE32-E72D297353CC}">
              <c16:uniqueId val="{0000004C-54DA-406A-B4AB-57C1EEC755E9}"/>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BE409-0369-4AC0-9A7F-767551CA1E00}" type="doc">
      <dgm:prSet loTypeId="urn:microsoft.com/office/officeart/2005/8/layout/hierarchy4" loCatId="hierarchy" qsTypeId="urn:microsoft.com/office/officeart/2005/8/quickstyle/simple1#1" qsCatId="simple" csTypeId="urn:microsoft.com/office/officeart/2005/8/colors/colorful3" csCatId="colorful" phldr="1"/>
      <dgm:spPr/>
      <dgm:t>
        <a:bodyPr/>
        <a:lstStyle/>
        <a:p>
          <a:endParaRPr lang="en-US"/>
        </a:p>
      </dgm:t>
    </dgm:pt>
    <dgm:pt modelId="{26EFA0B3-9619-406A-89C2-17971EB1AEBF}">
      <dgm:prSet phldrT="[Text]"/>
      <dgm:spPr>
        <a:solidFill>
          <a:srgbClr val="99CCFF"/>
        </a:solidFill>
        <a:ln w="34925"/>
        <a:effectLst>
          <a:outerShdw blurRad="50800" dist="50800" dir="5400000" algn="ctr" rotWithShape="0">
            <a:schemeClr val="accent1">
              <a:lumMod val="50000"/>
            </a:schemeClr>
          </a:outerShdw>
        </a:effectLst>
        <a:scene3d>
          <a:camera prst="orthographicFront"/>
          <a:lightRig rig="threePt" dir="t"/>
        </a:scene3d>
        <a:sp3d>
          <a:bevelB w="114300" prst="artDeco"/>
        </a:sp3d>
      </dgm:spPr>
      <dgm:t>
        <a:bodyPr/>
        <a:lstStyle/>
        <a:p>
          <a:r>
            <a:rPr lang="en-US" dirty="0">
              <a:solidFill>
                <a:srgbClr val="C00000"/>
              </a:solidFill>
            </a:rPr>
            <a:t>Section</a:t>
          </a:r>
          <a:r>
            <a:rPr lang="en-US" dirty="0"/>
            <a:t> </a:t>
          </a:r>
          <a:r>
            <a:rPr lang="en-US" b="0" dirty="0">
              <a:solidFill>
                <a:srgbClr val="C00000"/>
              </a:solidFill>
              <a:latin typeface="Arial Black" pitchFamily="34" charset="0"/>
            </a:rPr>
            <a:t>501</a:t>
          </a:r>
        </a:p>
      </dgm:t>
    </dgm:pt>
    <dgm:pt modelId="{3F1C1C8C-653A-48BF-91E7-83B37D01B010}" type="parTrans" cxnId="{7509F528-4169-4C36-B847-8A02937209F3}">
      <dgm:prSet/>
      <dgm:spPr/>
      <dgm:t>
        <a:bodyPr/>
        <a:lstStyle/>
        <a:p>
          <a:endParaRPr lang="en-US"/>
        </a:p>
      </dgm:t>
    </dgm:pt>
    <dgm:pt modelId="{816749C4-E7A4-40EB-AE0A-623CE7C97826}" type="sibTrans" cxnId="{7509F528-4169-4C36-B847-8A02937209F3}">
      <dgm:prSet/>
      <dgm:spPr/>
      <dgm:t>
        <a:bodyPr/>
        <a:lstStyle/>
        <a:p>
          <a:endParaRPr lang="en-US"/>
        </a:p>
      </dgm:t>
    </dgm:pt>
    <dgm:pt modelId="{AB5EB45B-BED4-459B-B531-FDA202C30640}">
      <dgm:prSet phldrT="[Text]"/>
      <dgm:spPr>
        <a:solidFill>
          <a:srgbClr val="1F497D"/>
        </a:solidFill>
        <a:scene3d>
          <a:camera prst="orthographicFront"/>
          <a:lightRig rig="threePt" dir="t"/>
        </a:scene3d>
        <a:sp3d prstMaterial="dkEdge">
          <a:bevelT w="38100"/>
          <a:bevelB w="25400"/>
        </a:sp3d>
      </dgm:spPr>
      <dgm:t>
        <a:bodyPr/>
        <a:lstStyle/>
        <a:p>
          <a:r>
            <a:rPr lang="en-US" b="1" dirty="0"/>
            <a:t>Prohibits Discrimination in  Federal E</a:t>
          </a:r>
          <a:r>
            <a:rPr lang="en-US" b="1" i="0" dirty="0"/>
            <a:t>mployment</a:t>
          </a:r>
          <a:r>
            <a:rPr lang="en-US" b="0" i="0" dirty="0"/>
            <a:t> </a:t>
          </a:r>
          <a:r>
            <a:rPr lang="en-US" b="1" dirty="0"/>
            <a:t> </a:t>
          </a:r>
          <a:r>
            <a:rPr lang="en-US" b="0" dirty="0"/>
            <a:t>(in </a:t>
          </a:r>
          <a:r>
            <a:rPr lang="en-US" b="0" i="0" dirty="0"/>
            <a:t>hiring, placement, and advancement opportunities</a:t>
          </a:r>
          <a:r>
            <a:rPr lang="en-US" b="1" dirty="0"/>
            <a:t>)</a:t>
          </a:r>
          <a:br>
            <a:rPr lang="en-US" b="1" dirty="0"/>
          </a:br>
          <a:br>
            <a:rPr lang="en-US" b="1" dirty="0"/>
          </a:br>
          <a:r>
            <a:rPr lang="en-US" b="1" dirty="0"/>
            <a:t>Requires Reasonable Accommodation</a:t>
          </a:r>
        </a:p>
      </dgm:t>
    </dgm:pt>
    <dgm:pt modelId="{66649671-BF61-4055-BC82-853689EF0DD4}" type="parTrans" cxnId="{80D62E17-F39A-4DD5-B4A2-0BE010FF9F69}">
      <dgm:prSet/>
      <dgm:spPr/>
      <dgm:t>
        <a:bodyPr/>
        <a:lstStyle/>
        <a:p>
          <a:endParaRPr lang="en-US"/>
        </a:p>
      </dgm:t>
    </dgm:pt>
    <dgm:pt modelId="{3B9682EF-FE3D-4F5F-A7CD-48ABBA4E1DFC}" type="sibTrans" cxnId="{80D62E17-F39A-4DD5-B4A2-0BE010FF9F69}">
      <dgm:prSet/>
      <dgm:spPr/>
      <dgm:t>
        <a:bodyPr/>
        <a:lstStyle/>
        <a:p>
          <a:endParaRPr lang="en-US"/>
        </a:p>
      </dgm:t>
    </dgm:pt>
    <dgm:pt modelId="{EB8AE388-FC11-4635-A0B7-12F0BCBDAEAC}">
      <dgm:prSet phldrT="[Text]"/>
      <dgm:spPr>
        <a:solidFill>
          <a:srgbClr val="99CCFF"/>
        </a:solidFill>
        <a:ln w="34925"/>
        <a:effectLst>
          <a:outerShdw blurRad="50800" dist="50800" dir="5400000" algn="ctr" rotWithShape="0">
            <a:schemeClr val="accent1">
              <a:lumMod val="50000"/>
            </a:schemeClr>
          </a:outerShdw>
        </a:effectLst>
        <a:scene3d>
          <a:camera prst="orthographicFront"/>
          <a:lightRig rig="threePt" dir="t"/>
        </a:scene3d>
        <a:sp3d>
          <a:bevelB w="114300" prst="artDeco"/>
        </a:sp3d>
      </dgm:spPr>
      <dgm:t>
        <a:bodyPr/>
        <a:lstStyle/>
        <a:p>
          <a:r>
            <a:rPr lang="en-US" dirty="0">
              <a:solidFill>
                <a:srgbClr val="C00000"/>
              </a:solidFill>
            </a:rPr>
            <a:t>Section </a:t>
          </a:r>
          <a:r>
            <a:rPr lang="en-US" dirty="0">
              <a:solidFill>
                <a:srgbClr val="C00000"/>
              </a:solidFill>
              <a:latin typeface="Arial Black" pitchFamily="34" charset="0"/>
            </a:rPr>
            <a:t>504</a:t>
          </a:r>
        </a:p>
      </dgm:t>
    </dgm:pt>
    <dgm:pt modelId="{C344B65C-8DD1-4376-BE57-EFB77BC1B1CC}" type="parTrans" cxnId="{DD6C612C-3EF3-4666-BB19-F2ADAF089086}">
      <dgm:prSet/>
      <dgm:spPr/>
      <dgm:t>
        <a:bodyPr/>
        <a:lstStyle/>
        <a:p>
          <a:endParaRPr lang="en-US"/>
        </a:p>
      </dgm:t>
    </dgm:pt>
    <dgm:pt modelId="{A524C4AE-82FF-489D-927B-556D16C6439D}" type="sibTrans" cxnId="{DD6C612C-3EF3-4666-BB19-F2ADAF089086}">
      <dgm:prSet/>
      <dgm:spPr/>
      <dgm:t>
        <a:bodyPr/>
        <a:lstStyle/>
        <a:p>
          <a:endParaRPr lang="en-US"/>
        </a:p>
      </dgm:t>
    </dgm:pt>
    <dgm:pt modelId="{123C7F3F-AF40-4786-9ABA-2FBBAAEB5F22}">
      <dgm:prSet phldrT="[Text]"/>
      <dgm:spPr>
        <a:solidFill>
          <a:srgbClr val="99CCFF"/>
        </a:solidFill>
        <a:ln w="34925"/>
        <a:effectLst>
          <a:outerShdw blurRad="50800" dist="50800" dir="5400000" algn="ctr" rotWithShape="0">
            <a:schemeClr val="accent1">
              <a:lumMod val="50000"/>
            </a:schemeClr>
          </a:outerShdw>
        </a:effectLst>
        <a:scene3d>
          <a:camera prst="orthographicFront"/>
          <a:lightRig rig="threePt" dir="t"/>
        </a:scene3d>
        <a:sp3d>
          <a:bevelB w="114300" prst="artDeco"/>
        </a:sp3d>
      </dgm:spPr>
      <dgm:t>
        <a:bodyPr/>
        <a:lstStyle/>
        <a:p>
          <a:r>
            <a:rPr lang="en-US" dirty="0">
              <a:solidFill>
                <a:srgbClr val="387C2B"/>
              </a:solidFill>
            </a:rPr>
            <a:t>Section </a:t>
          </a:r>
          <a:r>
            <a:rPr lang="en-US" dirty="0">
              <a:solidFill>
                <a:srgbClr val="387C2B"/>
              </a:solidFill>
              <a:latin typeface="Arial Black" pitchFamily="34" charset="0"/>
            </a:rPr>
            <a:t>508</a:t>
          </a:r>
        </a:p>
      </dgm:t>
    </dgm:pt>
    <dgm:pt modelId="{9F8AE056-C905-474E-9DCB-A98172331844}" type="parTrans" cxnId="{0B1AA394-BB29-438A-AD05-3B83ED358379}">
      <dgm:prSet/>
      <dgm:spPr/>
      <dgm:t>
        <a:bodyPr/>
        <a:lstStyle/>
        <a:p>
          <a:endParaRPr lang="en-US"/>
        </a:p>
      </dgm:t>
    </dgm:pt>
    <dgm:pt modelId="{11825E0A-05B6-44AB-AFBF-D413134ECB3D}" type="sibTrans" cxnId="{0B1AA394-BB29-438A-AD05-3B83ED358379}">
      <dgm:prSet/>
      <dgm:spPr/>
      <dgm:t>
        <a:bodyPr/>
        <a:lstStyle/>
        <a:p>
          <a:endParaRPr lang="en-US"/>
        </a:p>
      </dgm:t>
    </dgm:pt>
    <dgm:pt modelId="{B0E8F5DD-301D-4B8A-A699-17E521242996}">
      <dgm:prSet phldrT="[Text]"/>
      <dgm:spPr>
        <a:solidFill>
          <a:srgbClr val="1F497D"/>
        </a:solidFill>
        <a:scene3d>
          <a:camera prst="orthographicFront"/>
          <a:lightRig rig="threePt" dir="t"/>
        </a:scene3d>
        <a:sp3d prstMaterial="dkEdge">
          <a:bevelT w="38100"/>
          <a:bevelB w="25400"/>
        </a:sp3d>
      </dgm:spPr>
      <dgm:t>
        <a:bodyPr/>
        <a:lstStyle/>
        <a:p>
          <a:r>
            <a:rPr lang="en-US" b="1" dirty="0"/>
            <a:t>Governs Federal </a:t>
          </a:r>
          <a:br>
            <a:rPr lang="en-US" b="1" dirty="0"/>
          </a:br>
          <a:r>
            <a:rPr lang="en-US" b="1" dirty="0"/>
            <a:t>IT System &amp; Infrastructure Accessibility</a:t>
          </a:r>
        </a:p>
        <a:p>
          <a:r>
            <a:rPr lang="en-US" b="1" dirty="0"/>
            <a:t>Requires Electronic (&amp; Comparable) Access </a:t>
          </a:r>
          <a:br>
            <a:rPr lang="en-US" b="1" dirty="0"/>
          </a:br>
          <a:r>
            <a:rPr lang="en-US" b="1" dirty="0"/>
            <a:t>to ICT, Information </a:t>
          </a:r>
          <a:br>
            <a:rPr lang="en-US" b="1" dirty="0"/>
          </a:br>
          <a:r>
            <a:rPr lang="en-US" b="1" dirty="0"/>
            <a:t>&amp; Data</a:t>
          </a:r>
        </a:p>
      </dgm:t>
    </dgm:pt>
    <dgm:pt modelId="{664E5D20-521B-4213-952A-206987203A9C}" type="parTrans" cxnId="{5C51A592-53FC-4901-841D-700D639111ED}">
      <dgm:prSet/>
      <dgm:spPr/>
      <dgm:t>
        <a:bodyPr/>
        <a:lstStyle/>
        <a:p>
          <a:endParaRPr lang="en-US"/>
        </a:p>
      </dgm:t>
    </dgm:pt>
    <dgm:pt modelId="{9F30D80F-F041-413A-AA64-126F07F4FE9E}" type="sibTrans" cxnId="{5C51A592-53FC-4901-841D-700D639111ED}">
      <dgm:prSet/>
      <dgm:spPr/>
      <dgm:t>
        <a:bodyPr/>
        <a:lstStyle/>
        <a:p>
          <a:endParaRPr lang="en-US"/>
        </a:p>
      </dgm:t>
    </dgm:pt>
    <dgm:pt modelId="{F6BE8B9A-9FD6-4D0E-8EE7-11E8935CEEA9}">
      <dgm:prSet phldrT="[Text]"/>
      <dgm:spPr>
        <a:solidFill>
          <a:srgbClr val="1F497D"/>
        </a:solidFill>
        <a:scene3d>
          <a:camera prst="orthographicFront"/>
          <a:lightRig rig="threePt" dir="t"/>
        </a:scene3d>
        <a:sp3d prstMaterial="dkEdge">
          <a:bevelT w="38100"/>
          <a:bevelB w="25400"/>
        </a:sp3d>
      </dgm:spPr>
      <dgm:t>
        <a:bodyPr/>
        <a:lstStyle/>
        <a:p>
          <a:r>
            <a:rPr lang="en-US" b="1" dirty="0"/>
            <a:t>Prohibits Discrimination in Government, Education, and Public Services </a:t>
          </a:r>
        </a:p>
        <a:p>
          <a:r>
            <a:rPr lang="en-US" b="1" dirty="0"/>
            <a:t>Requires User Accessibility &amp; Providing</a:t>
          </a:r>
          <a:br>
            <a:rPr lang="en-US" b="1" dirty="0"/>
          </a:br>
          <a:r>
            <a:rPr lang="en-US" b="1" dirty="0"/>
            <a:t>Auxiliary Aids </a:t>
          </a:r>
        </a:p>
      </dgm:t>
    </dgm:pt>
    <dgm:pt modelId="{2B04A4EA-5401-401F-98C1-8F593877AEB3}" type="parTrans" cxnId="{6ECC4F8A-1DD3-4E74-BBB2-D270B49C7B8F}">
      <dgm:prSet/>
      <dgm:spPr/>
      <dgm:t>
        <a:bodyPr/>
        <a:lstStyle/>
        <a:p>
          <a:endParaRPr lang="en-US"/>
        </a:p>
      </dgm:t>
    </dgm:pt>
    <dgm:pt modelId="{E0AA6187-7ACE-4ABD-ABE9-D8BF78CF1E97}" type="sibTrans" cxnId="{6ECC4F8A-1DD3-4E74-BBB2-D270B49C7B8F}">
      <dgm:prSet/>
      <dgm:spPr/>
      <dgm:t>
        <a:bodyPr/>
        <a:lstStyle/>
        <a:p>
          <a:endParaRPr lang="en-US"/>
        </a:p>
      </dgm:t>
    </dgm:pt>
    <dgm:pt modelId="{0D038267-99FD-4D2E-A7C2-E09EECE6069B}">
      <dgm:prSet phldrT="[Text]"/>
      <dgm:spPr>
        <a:solidFill>
          <a:srgbClr val="99CCFF"/>
        </a:solidFill>
        <a:ln w="34925"/>
        <a:effectLst>
          <a:outerShdw blurRad="50800" dist="50800" dir="5400000" algn="ctr" rotWithShape="0">
            <a:schemeClr val="accent1">
              <a:lumMod val="50000"/>
            </a:schemeClr>
          </a:outerShdw>
        </a:effectLst>
        <a:scene3d>
          <a:camera prst="orthographicFront"/>
          <a:lightRig rig="threePt" dir="t"/>
        </a:scene3d>
        <a:sp3d>
          <a:bevelB w="114300" prst="artDeco"/>
        </a:sp3d>
      </dgm:spPr>
      <dgm:t>
        <a:bodyPr/>
        <a:lstStyle/>
        <a:p>
          <a:r>
            <a:rPr lang="en-US" dirty="0">
              <a:solidFill>
                <a:srgbClr val="C00000"/>
              </a:solidFill>
            </a:rPr>
            <a:t>Section </a:t>
          </a:r>
          <a:r>
            <a:rPr lang="en-US" dirty="0">
              <a:solidFill>
                <a:srgbClr val="C00000"/>
              </a:solidFill>
              <a:latin typeface="Arial Black" pitchFamily="34" charset="0"/>
            </a:rPr>
            <a:t>502</a:t>
          </a:r>
        </a:p>
      </dgm:t>
    </dgm:pt>
    <dgm:pt modelId="{D3AC61EF-C746-49E7-BAA3-E04B79B6E4AD}" type="parTrans" cxnId="{1AF613AF-DA45-40C9-982D-C5E98F3234F9}">
      <dgm:prSet/>
      <dgm:spPr/>
      <dgm:t>
        <a:bodyPr/>
        <a:lstStyle/>
        <a:p>
          <a:endParaRPr lang="en-US"/>
        </a:p>
      </dgm:t>
    </dgm:pt>
    <dgm:pt modelId="{478CBBC4-B43E-4898-986F-DC50637D63B5}" type="sibTrans" cxnId="{1AF613AF-DA45-40C9-982D-C5E98F3234F9}">
      <dgm:prSet/>
      <dgm:spPr/>
      <dgm:t>
        <a:bodyPr/>
        <a:lstStyle/>
        <a:p>
          <a:endParaRPr lang="en-US"/>
        </a:p>
      </dgm:t>
    </dgm:pt>
    <dgm:pt modelId="{436A5F9A-CAA3-4180-85BC-D062E15BE241}">
      <dgm:prSet phldrT="[Text]"/>
      <dgm:spPr>
        <a:solidFill>
          <a:srgbClr val="1F497D"/>
        </a:solidFill>
        <a:scene3d>
          <a:camera prst="orthographicFront"/>
          <a:lightRig rig="threePt" dir="t"/>
        </a:scene3d>
        <a:sp3d prstMaterial="dkEdge">
          <a:bevelT w="38100"/>
          <a:bevelB w="25400"/>
        </a:sp3d>
      </dgm:spPr>
      <dgm:t>
        <a:bodyPr/>
        <a:lstStyle/>
        <a:p>
          <a:r>
            <a:rPr lang="en-US" b="1" dirty="0"/>
            <a:t>Created and Directs the U.S. Access Board to Develop Access Standards and Guidelines </a:t>
          </a:r>
          <a:br>
            <a:rPr lang="en-US" b="1" dirty="0"/>
          </a:br>
          <a:br>
            <a:rPr lang="en-US" b="1" dirty="0"/>
          </a:br>
          <a:r>
            <a:rPr lang="en-US" b="0" dirty="0"/>
            <a:t>(for Section 508, ABA, ADA, etc.)</a:t>
          </a:r>
        </a:p>
      </dgm:t>
    </dgm:pt>
    <dgm:pt modelId="{350263E6-6817-442F-A69B-BA54900627D9}" type="parTrans" cxnId="{89E7F249-D9B2-411B-BB4A-CC13AF03246B}">
      <dgm:prSet/>
      <dgm:spPr/>
      <dgm:t>
        <a:bodyPr/>
        <a:lstStyle/>
        <a:p>
          <a:endParaRPr lang="en-US"/>
        </a:p>
      </dgm:t>
    </dgm:pt>
    <dgm:pt modelId="{F72FC453-20FC-4D53-85C8-3F5D8EEFB780}" type="sibTrans" cxnId="{89E7F249-D9B2-411B-BB4A-CC13AF03246B}">
      <dgm:prSet/>
      <dgm:spPr/>
      <dgm:t>
        <a:bodyPr/>
        <a:lstStyle/>
        <a:p>
          <a:endParaRPr lang="en-US"/>
        </a:p>
      </dgm:t>
    </dgm:pt>
    <dgm:pt modelId="{C9D5BA41-DA62-46F7-8CA2-5D91352CD1C8}">
      <dgm:prSet phldrT="[Text]"/>
      <dgm:spPr>
        <a:solidFill>
          <a:srgbClr val="1F497D"/>
        </a:solidFill>
        <a:scene3d>
          <a:camera prst="orthographicFront"/>
          <a:lightRig rig="threePt" dir="t"/>
        </a:scene3d>
        <a:sp3d prstMaterial="dkEdge">
          <a:bevelT w="38100"/>
          <a:bevelB w="25400"/>
        </a:sp3d>
      </dgm:spPr>
      <dgm:t>
        <a:bodyPr/>
        <a:lstStyle/>
        <a:p>
          <a:r>
            <a:rPr lang="en-US" b="1" dirty="0"/>
            <a:t>Enforced by each Agency </a:t>
          </a:r>
          <a:br>
            <a:rPr lang="en-US" b="1" dirty="0"/>
          </a:br>
          <a:r>
            <a:rPr lang="en-US" b="1" dirty="0"/>
            <a:t>508 Office, DOJ, &amp; OMB </a:t>
          </a:r>
        </a:p>
      </dgm:t>
    </dgm:pt>
    <dgm:pt modelId="{B45A2A34-1E14-447D-B0F8-E8F20DDED02A}" type="parTrans" cxnId="{B994A1DE-258C-417C-8E18-8486B0FC3DAE}">
      <dgm:prSet/>
      <dgm:spPr/>
      <dgm:t>
        <a:bodyPr/>
        <a:lstStyle/>
        <a:p>
          <a:endParaRPr lang="en-US"/>
        </a:p>
      </dgm:t>
    </dgm:pt>
    <dgm:pt modelId="{CF1FF8EA-4845-4855-A716-94B1C2B53FD5}" type="sibTrans" cxnId="{B994A1DE-258C-417C-8E18-8486B0FC3DAE}">
      <dgm:prSet/>
      <dgm:spPr/>
      <dgm:t>
        <a:bodyPr/>
        <a:lstStyle/>
        <a:p>
          <a:endParaRPr lang="en-US"/>
        </a:p>
      </dgm:t>
    </dgm:pt>
    <dgm:pt modelId="{38758341-A41C-44C8-B64D-342B35BA3F18}">
      <dgm:prSet phldrT="[Text]"/>
      <dgm:spPr>
        <a:solidFill>
          <a:srgbClr val="1F497D"/>
        </a:solidFill>
        <a:scene3d>
          <a:camera prst="orthographicFront"/>
          <a:lightRig rig="threePt" dir="t"/>
        </a:scene3d>
        <a:sp3d prstMaterial="dkEdge">
          <a:bevelT w="38100"/>
          <a:bevelB w="25400"/>
        </a:sp3d>
      </dgm:spPr>
      <dgm:t>
        <a:bodyPr/>
        <a:lstStyle/>
        <a:p>
          <a:r>
            <a:rPr lang="en-US" b="1" dirty="0"/>
            <a:t>Enforced by each Agency EEO Office, and EEOC</a:t>
          </a:r>
        </a:p>
      </dgm:t>
    </dgm:pt>
    <dgm:pt modelId="{ED0DDFEE-65D2-4CEB-9061-1F0616EAE065}" type="parTrans" cxnId="{ACF0D98B-21F4-4E08-80C7-AA945FF7B7A9}">
      <dgm:prSet/>
      <dgm:spPr/>
      <dgm:t>
        <a:bodyPr/>
        <a:lstStyle/>
        <a:p>
          <a:endParaRPr lang="en-US"/>
        </a:p>
      </dgm:t>
    </dgm:pt>
    <dgm:pt modelId="{22022121-40B1-47AF-A0E0-13089AD35BD6}" type="sibTrans" cxnId="{ACF0D98B-21F4-4E08-80C7-AA945FF7B7A9}">
      <dgm:prSet/>
      <dgm:spPr/>
      <dgm:t>
        <a:bodyPr/>
        <a:lstStyle/>
        <a:p>
          <a:endParaRPr lang="en-US"/>
        </a:p>
      </dgm:t>
    </dgm:pt>
    <dgm:pt modelId="{3E8F5F25-BE52-41E4-B7D8-F314A5826993}">
      <dgm:prSet phldrT="[Text]"/>
      <dgm:spPr>
        <a:solidFill>
          <a:srgbClr val="1F497D"/>
        </a:solidFill>
        <a:scene3d>
          <a:camera prst="orthographicFront"/>
          <a:lightRig rig="threePt" dir="t"/>
        </a:scene3d>
        <a:sp3d prstMaterial="dkEdge">
          <a:bevelT w="38100"/>
          <a:bevelB w="25400"/>
        </a:sp3d>
      </dgm:spPr>
      <dgm:t>
        <a:bodyPr/>
        <a:lstStyle/>
        <a:p>
          <a:r>
            <a:rPr lang="en-US" b="1" dirty="0"/>
            <a:t>Enforced by each Agency OCR Office, and </a:t>
          </a:r>
          <a:r>
            <a:rPr lang="en-US" b="1" i="0" dirty="0"/>
            <a:t>OCR</a:t>
          </a:r>
          <a:r>
            <a:rPr lang="en-US" b="0" i="0" dirty="0"/>
            <a:t> </a:t>
          </a:r>
          <a:r>
            <a:rPr lang="en-US" b="1" dirty="0"/>
            <a:t>DOJ</a:t>
          </a:r>
        </a:p>
      </dgm:t>
    </dgm:pt>
    <dgm:pt modelId="{A79B7163-18CD-4754-B5EA-52327DE4DB56}" type="parTrans" cxnId="{039B1029-8475-4B7E-9268-36727AAADADB}">
      <dgm:prSet/>
      <dgm:spPr/>
      <dgm:t>
        <a:bodyPr/>
        <a:lstStyle/>
        <a:p>
          <a:endParaRPr lang="en-US"/>
        </a:p>
      </dgm:t>
    </dgm:pt>
    <dgm:pt modelId="{B8EAC1F4-D146-418C-B72D-647B73490D90}" type="sibTrans" cxnId="{039B1029-8475-4B7E-9268-36727AAADADB}">
      <dgm:prSet/>
      <dgm:spPr/>
      <dgm:t>
        <a:bodyPr/>
        <a:lstStyle/>
        <a:p>
          <a:endParaRPr lang="en-US"/>
        </a:p>
      </dgm:t>
    </dgm:pt>
    <dgm:pt modelId="{636F0020-D7DA-4D77-A71A-91E5148EB95B}" type="pres">
      <dgm:prSet presAssocID="{96DBE409-0369-4AC0-9A7F-767551CA1E00}" presName="Name0" presStyleCnt="0">
        <dgm:presLayoutVars>
          <dgm:chPref val="1"/>
          <dgm:dir/>
          <dgm:animOne val="branch"/>
          <dgm:animLvl val="lvl"/>
          <dgm:resizeHandles/>
        </dgm:presLayoutVars>
      </dgm:prSet>
      <dgm:spPr/>
    </dgm:pt>
    <dgm:pt modelId="{F3BC15BA-6BD6-4C12-9D25-B615DD8B9297}" type="pres">
      <dgm:prSet presAssocID="{26EFA0B3-9619-406A-89C2-17971EB1AEBF}" presName="vertOne" presStyleCnt="0"/>
      <dgm:spPr/>
    </dgm:pt>
    <dgm:pt modelId="{B4ACCB15-2048-43F4-8F68-0D10D70C317D}" type="pres">
      <dgm:prSet presAssocID="{26EFA0B3-9619-406A-89C2-17971EB1AEBF}" presName="txOne" presStyleLbl="node0" presStyleIdx="0" presStyleCnt="4" custScaleY="116896" custLinFactNeighborY="-8863">
        <dgm:presLayoutVars>
          <dgm:chPref val="3"/>
        </dgm:presLayoutVars>
      </dgm:prSet>
      <dgm:spPr/>
    </dgm:pt>
    <dgm:pt modelId="{123061A1-6EA1-4CE6-B967-073A899AC687}" type="pres">
      <dgm:prSet presAssocID="{26EFA0B3-9619-406A-89C2-17971EB1AEBF}" presName="parTransOne" presStyleCnt="0"/>
      <dgm:spPr/>
    </dgm:pt>
    <dgm:pt modelId="{3191239F-CAEC-4C67-B82D-821B6C150316}" type="pres">
      <dgm:prSet presAssocID="{26EFA0B3-9619-406A-89C2-17971EB1AEBF}" presName="horzOne" presStyleCnt="0"/>
      <dgm:spPr/>
    </dgm:pt>
    <dgm:pt modelId="{11267B3A-1AAB-4232-894E-E74D609FF05D}" type="pres">
      <dgm:prSet presAssocID="{AB5EB45B-BED4-459B-B531-FDA202C30640}" presName="vertTwo" presStyleCnt="0"/>
      <dgm:spPr/>
    </dgm:pt>
    <dgm:pt modelId="{B572B6F4-4C3D-40F2-B5E4-001A46124D4A}" type="pres">
      <dgm:prSet presAssocID="{AB5EB45B-BED4-459B-B531-FDA202C30640}" presName="txTwo" presStyleLbl="node2" presStyleIdx="0" presStyleCnt="4" custScaleY="108953" custLinFactNeighborY="56444">
        <dgm:presLayoutVars>
          <dgm:chPref val="3"/>
        </dgm:presLayoutVars>
      </dgm:prSet>
      <dgm:spPr/>
    </dgm:pt>
    <dgm:pt modelId="{29DF4D86-2BA5-432E-B001-C16676CD806C}" type="pres">
      <dgm:prSet presAssocID="{AB5EB45B-BED4-459B-B531-FDA202C30640}" presName="parTransTwo" presStyleCnt="0"/>
      <dgm:spPr/>
    </dgm:pt>
    <dgm:pt modelId="{2F58E7C6-2569-422F-9EAF-6592D4C6CEF2}" type="pres">
      <dgm:prSet presAssocID="{AB5EB45B-BED4-459B-B531-FDA202C30640}" presName="horzTwo" presStyleCnt="0"/>
      <dgm:spPr/>
    </dgm:pt>
    <dgm:pt modelId="{04F2C6CA-99B3-4554-8BA3-A473A5583B86}" type="pres">
      <dgm:prSet presAssocID="{38758341-A41C-44C8-B64D-342B35BA3F18}" presName="vertThree" presStyleCnt="0"/>
      <dgm:spPr/>
    </dgm:pt>
    <dgm:pt modelId="{BAD063E7-2003-4DD4-9597-DE2B95CDE307}" type="pres">
      <dgm:prSet presAssocID="{38758341-A41C-44C8-B64D-342B35BA3F18}" presName="txThree" presStyleLbl="node3" presStyleIdx="0" presStyleCnt="3" custScaleY="31081" custLinFactNeighborY="4969">
        <dgm:presLayoutVars>
          <dgm:chPref val="3"/>
        </dgm:presLayoutVars>
      </dgm:prSet>
      <dgm:spPr/>
    </dgm:pt>
    <dgm:pt modelId="{9E9D31DB-284A-4AC0-9882-2BF9E7DA3D83}" type="pres">
      <dgm:prSet presAssocID="{38758341-A41C-44C8-B64D-342B35BA3F18}" presName="horzThree" presStyleCnt="0"/>
      <dgm:spPr/>
    </dgm:pt>
    <dgm:pt modelId="{CB4168A9-36FF-4054-ADFE-770BF3365B3D}" type="pres">
      <dgm:prSet presAssocID="{816749C4-E7A4-40EB-AE0A-623CE7C97826}" presName="sibSpaceOne" presStyleCnt="0"/>
      <dgm:spPr/>
    </dgm:pt>
    <dgm:pt modelId="{B23B1818-B985-4163-B42E-171E5995B1BF}" type="pres">
      <dgm:prSet presAssocID="{0D038267-99FD-4D2E-A7C2-E09EECE6069B}" presName="vertOne" presStyleCnt="0"/>
      <dgm:spPr/>
    </dgm:pt>
    <dgm:pt modelId="{A54D1E66-0F3B-4393-BAE0-6F8F062813F4}" type="pres">
      <dgm:prSet presAssocID="{0D038267-99FD-4D2E-A7C2-E09EECE6069B}" presName="txOne" presStyleLbl="node0" presStyleIdx="1" presStyleCnt="4" custScaleY="117907" custLinFactNeighborY="-16098">
        <dgm:presLayoutVars>
          <dgm:chPref val="3"/>
        </dgm:presLayoutVars>
      </dgm:prSet>
      <dgm:spPr/>
    </dgm:pt>
    <dgm:pt modelId="{98ECF182-8017-4E26-8F07-E82DEB334499}" type="pres">
      <dgm:prSet presAssocID="{0D038267-99FD-4D2E-A7C2-E09EECE6069B}" presName="parTransOne" presStyleCnt="0"/>
      <dgm:spPr/>
    </dgm:pt>
    <dgm:pt modelId="{87560AA5-9C76-4B67-B375-14727D4673F2}" type="pres">
      <dgm:prSet presAssocID="{0D038267-99FD-4D2E-A7C2-E09EECE6069B}" presName="horzOne" presStyleCnt="0"/>
      <dgm:spPr/>
    </dgm:pt>
    <dgm:pt modelId="{EFC7A8C1-A743-4F6B-9D3E-6569716ACEF7}" type="pres">
      <dgm:prSet presAssocID="{436A5F9A-CAA3-4180-85BC-D062E15BE241}" presName="vertTwo" presStyleCnt="0"/>
      <dgm:spPr/>
    </dgm:pt>
    <dgm:pt modelId="{40E84AF5-4BB8-465A-B3F7-A13696549A1C}" type="pres">
      <dgm:prSet presAssocID="{436A5F9A-CAA3-4180-85BC-D062E15BE241}" presName="txTwo" presStyleLbl="node2" presStyleIdx="1" presStyleCnt="4" custScaleY="114600" custLinFactNeighborY="8121">
        <dgm:presLayoutVars>
          <dgm:chPref val="3"/>
        </dgm:presLayoutVars>
      </dgm:prSet>
      <dgm:spPr/>
    </dgm:pt>
    <dgm:pt modelId="{C89B92D4-1D85-439B-8016-13D1AEAD6A3B}" type="pres">
      <dgm:prSet presAssocID="{436A5F9A-CAA3-4180-85BC-D062E15BE241}" presName="horzTwo" presStyleCnt="0"/>
      <dgm:spPr/>
    </dgm:pt>
    <dgm:pt modelId="{B2AFAEF9-2FF7-4EFE-B3BA-320026C84D99}" type="pres">
      <dgm:prSet presAssocID="{478CBBC4-B43E-4898-986F-DC50637D63B5}" presName="sibSpaceOne" presStyleCnt="0"/>
      <dgm:spPr/>
    </dgm:pt>
    <dgm:pt modelId="{D4D256AB-DD82-474A-B782-D92169A72A6E}" type="pres">
      <dgm:prSet presAssocID="{EB8AE388-FC11-4635-A0B7-12F0BCBDAEAC}" presName="vertOne" presStyleCnt="0"/>
      <dgm:spPr/>
    </dgm:pt>
    <dgm:pt modelId="{89DEAEF0-0A4F-44D4-BA6A-11DCDD4A651C}" type="pres">
      <dgm:prSet presAssocID="{EB8AE388-FC11-4635-A0B7-12F0BCBDAEAC}" presName="txOne" presStyleLbl="node0" presStyleIdx="2" presStyleCnt="4" custScaleY="114880" custLinFactNeighborY="-16098">
        <dgm:presLayoutVars>
          <dgm:chPref val="3"/>
        </dgm:presLayoutVars>
      </dgm:prSet>
      <dgm:spPr/>
    </dgm:pt>
    <dgm:pt modelId="{F1A684A5-DA36-47BB-AC7B-D42E736BA41A}" type="pres">
      <dgm:prSet presAssocID="{EB8AE388-FC11-4635-A0B7-12F0BCBDAEAC}" presName="parTransOne" presStyleCnt="0"/>
      <dgm:spPr/>
    </dgm:pt>
    <dgm:pt modelId="{31B1B4FC-BFB3-4812-8740-BF9BCB5E02E3}" type="pres">
      <dgm:prSet presAssocID="{EB8AE388-FC11-4635-A0B7-12F0BCBDAEAC}" presName="horzOne" presStyleCnt="0"/>
      <dgm:spPr/>
    </dgm:pt>
    <dgm:pt modelId="{DF8DA8C4-0783-49A9-8407-D76F05F6535E}" type="pres">
      <dgm:prSet presAssocID="{F6BE8B9A-9FD6-4D0E-8EE7-11E8935CEEA9}" presName="vertTwo" presStyleCnt="0"/>
      <dgm:spPr/>
    </dgm:pt>
    <dgm:pt modelId="{0587D855-8ADC-4D7A-8A85-C9C56AC672F8}" type="pres">
      <dgm:prSet presAssocID="{F6BE8B9A-9FD6-4D0E-8EE7-11E8935CEEA9}" presName="txTwo" presStyleLbl="node2" presStyleIdx="2" presStyleCnt="4" custLinFactNeighborY="80506">
        <dgm:presLayoutVars>
          <dgm:chPref val="3"/>
        </dgm:presLayoutVars>
      </dgm:prSet>
      <dgm:spPr/>
    </dgm:pt>
    <dgm:pt modelId="{95520B08-381C-4B67-ADD4-B4CDDBF75E20}" type="pres">
      <dgm:prSet presAssocID="{F6BE8B9A-9FD6-4D0E-8EE7-11E8935CEEA9}" presName="parTransTwo" presStyleCnt="0"/>
      <dgm:spPr/>
    </dgm:pt>
    <dgm:pt modelId="{B82AA7C4-5B3B-443D-8301-3B95157DC4AC}" type="pres">
      <dgm:prSet presAssocID="{F6BE8B9A-9FD6-4D0E-8EE7-11E8935CEEA9}" presName="horzTwo" presStyleCnt="0"/>
      <dgm:spPr/>
    </dgm:pt>
    <dgm:pt modelId="{7DFB5ABB-0397-4EF9-9DB8-8D92678F45E0}" type="pres">
      <dgm:prSet presAssocID="{3E8F5F25-BE52-41E4-B7D8-F314A5826993}" presName="vertThree" presStyleCnt="0"/>
      <dgm:spPr/>
    </dgm:pt>
    <dgm:pt modelId="{DD39666B-BAC6-4EDF-B171-423E4CF0AE51}" type="pres">
      <dgm:prSet presAssocID="{3E8F5F25-BE52-41E4-B7D8-F314A5826993}" presName="txThree" presStyleLbl="node3" presStyleIdx="1" presStyleCnt="3" custScaleY="33023" custLinFactNeighborY="9597">
        <dgm:presLayoutVars>
          <dgm:chPref val="3"/>
        </dgm:presLayoutVars>
      </dgm:prSet>
      <dgm:spPr/>
    </dgm:pt>
    <dgm:pt modelId="{D9DDB91D-BA7D-4AA1-8F1E-5F23FCFF24A5}" type="pres">
      <dgm:prSet presAssocID="{3E8F5F25-BE52-41E4-B7D8-F314A5826993}" presName="horzThree" presStyleCnt="0"/>
      <dgm:spPr/>
    </dgm:pt>
    <dgm:pt modelId="{B4175686-35C3-40F5-974B-C69AE590E572}" type="pres">
      <dgm:prSet presAssocID="{A524C4AE-82FF-489D-927B-556D16C6439D}" presName="sibSpaceOne" presStyleCnt="0"/>
      <dgm:spPr/>
    </dgm:pt>
    <dgm:pt modelId="{F145C8C6-CC75-4629-AB35-C2D7CEA7F513}" type="pres">
      <dgm:prSet presAssocID="{123C7F3F-AF40-4786-9ABA-2FBBAAEB5F22}" presName="vertOne" presStyleCnt="0"/>
      <dgm:spPr/>
    </dgm:pt>
    <dgm:pt modelId="{DC5348FF-DF46-485A-8C9D-075618374872}" type="pres">
      <dgm:prSet presAssocID="{123C7F3F-AF40-4786-9ABA-2FBBAAEB5F22}" presName="txOne" presStyleLbl="node0" presStyleIdx="3" presStyleCnt="4" custScaleY="114880" custLinFactNeighborY="-16098">
        <dgm:presLayoutVars>
          <dgm:chPref val="3"/>
        </dgm:presLayoutVars>
      </dgm:prSet>
      <dgm:spPr/>
    </dgm:pt>
    <dgm:pt modelId="{D39F0AB5-7ABD-4974-A383-8D414B65610B}" type="pres">
      <dgm:prSet presAssocID="{123C7F3F-AF40-4786-9ABA-2FBBAAEB5F22}" presName="parTransOne" presStyleCnt="0"/>
      <dgm:spPr/>
    </dgm:pt>
    <dgm:pt modelId="{A19B0AD7-40DB-4FF3-BFA3-2CB9A3007FEC}" type="pres">
      <dgm:prSet presAssocID="{123C7F3F-AF40-4786-9ABA-2FBBAAEB5F22}" presName="horzOne" presStyleCnt="0"/>
      <dgm:spPr/>
    </dgm:pt>
    <dgm:pt modelId="{A32B0914-9E94-4201-A36D-5F18CD213A0B}" type="pres">
      <dgm:prSet presAssocID="{B0E8F5DD-301D-4B8A-A699-17E521242996}" presName="vertTwo" presStyleCnt="0"/>
      <dgm:spPr/>
    </dgm:pt>
    <dgm:pt modelId="{3F8ED04A-E474-453F-9BE4-AB4E7925C72F}" type="pres">
      <dgm:prSet presAssocID="{B0E8F5DD-301D-4B8A-A699-17E521242996}" presName="txTwo" presStyleLbl="node2" presStyleIdx="3" presStyleCnt="4" custLinFactNeighborY="80506">
        <dgm:presLayoutVars>
          <dgm:chPref val="3"/>
        </dgm:presLayoutVars>
      </dgm:prSet>
      <dgm:spPr/>
    </dgm:pt>
    <dgm:pt modelId="{FC552A2B-8530-4CB3-8F2E-C047AB79B09F}" type="pres">
      <dgm:prSet presAssocID="{B0E8F5DD-301D-4B8A-A699-17E521242996}" presName="parTransTwo" presStyleCnt="0"/>
      <dgm:spPr/>
    </dgm:pt>
    <dgm:pt modelId="{49B532AE-E3FF-49F2-AAA4-BD3B885D6242}" type="pres">
      <dgm:prSet presAssocID="{B0E8F5DD-301D-4B8A-A699-17E521242996}" presName="horzTwo" presStyleCnt="0"/>
      <dgm:spPr/>
    </dgm:pt>
    <dgm:pt modelId="{4B3BBBBF-32DA-4519-8F9C-90300198E3B5}" type="pres">
      <dgm:prSet presAssocID="{C9D5BA41-DA62-46F7-8CA2-5D91352CD1C8}" presName="vertThree" presStyleCnt="0"/>
      <dgm:spPr/>
    </dgm:pt>
    <dgm:pt modelId="{5B675FE2-028E-470B-8208-EC6769725411}" type="pres">
      <dgm:prSet presAssocID="{C9D5BA41-DA62-46F7-8CA2-5D91352CD1C8}" presName="txThree" presStyleLbl="node3" presStyleIdx="2" presStyleCnt="3" custScaleY="31270" custLinFactNeighborY="11350">
        <dgm:presLayoutVars>
          <dgm:chPref val="3"/>
        </dgm:presLayoutVars>
      </dgm:prSet>
      <dgm:spPr/>
    </dgm:pt>
    <dgm:pt modelId="{0A4127FC-0B10-482B-979C-F428D0A6C405}" type="pres">
      <dgm:prSet presAssocID="{C9D5BA41-DA62-46F7-8CA2-5D91352CD1C8}" presName="horzThree" presStyleCnt="0"/>
      <dgm:spPr/>
    </dgm:pt>
  </dgm:ptLst>
  <dgm:cxnLst>
    <dgm:cxn modelId="{80D62E17-F39A-4DD5-B4A2-0BE010FF9F69}" srcId="{26EFA0B3-9619-406A-89C2-17971EB1AEBF}" destId="{AB5EB45B-BED4-459B-B531-FDA202C30640}" srcOrd="0" destOrd="0" parTransId="{66649671-BF61-4055-BC82-853689EF0DD4}" sibTransId="{3B9682EF-FE3D-4F5F-A7CD-48ABBA4E1DFC}"/>
    <dgm:cxn modelId="{86B7EE23-412F-49ED-B271-E769939398E1}" type="presOf" srcId="{3E8F5F25-BE52-41E4-B7D8-F314A5826993}" destId="{DD39666B-BAC6-4EDF-B171-423E4CF0AE51}" srcOrd="0" destOrd="0" presId="urn:microsoft.com/office/officeart/2005/8/layout/hierarchy4"/>
    <dgm:cxn modelId="{7509F528-4169-4C36-B847-8A02937209F3}" srcId="{96DBE409-0369-4AC0-9A7F-767551CA1E00}" destId="{26EFA0B3-9619-406A-89C2-17971EB1AEBF}" srcOrd="0" destOrd="0" parTransId="{3F1C1C8C-653A-48BF-91E7-83B37D01B010}" sibTransId="{816749C4-E7A4-40EB-AE0A-623CE7C97826}"/>
    <dgm:cxn modelId="{039B1029-8475-4B7E-9268-36727AAADADB}" srcId="{F6BE8B9A-9FD6-4D0E-8EE7-11E8935CEEA9}" destId="{3E8F5F25-BE52-41E4-B7D8-F314A5826993}" srcOrd="0" destOrd="0" parTransId="{A79B7163-18CD-4754-B5EA-52327DE4DB56}" sibTransId="{B8EAC1F4-D146-418C-B72D-647B73490D90}"/>
    <dgm:cxn modelId="{DD6C612C-3EF3-4666-BB19-F2ADAF089086}" srcId="{96DBE409-0369-4AC0-9A7F-767551CA1E00}" destId="{EB8AE388-FC11-4635-A0B7-12F0BCBDAEAC}" srcOrd="2" destOrd="0" parTransId="{C344B65C-8DD1-4376-BE57-EFB77BC1B1CC}" sibTransId="{A524C4AE-82FF-489D-927B-556D16C6439D}"/>
    <dgm:cxn modelId="{89E7F249-D9B2-411B-BB4A-CC13AF03246B}" srcId="{0D038267-99FD-4D2E-A7C2-E09EECE6069B}" destId="{436A5F9A-CAA3-4180-85BC-D062E15BE241}" srcOrd="0" destOrd="0" parTransId="{350263E6-6817-442F-A69B-BA54900627D9}" sibTransId="{F72FC453-20FC-4D53-85C8-3F5D8EEFB780}"/>
    <dgm:cxn modelId="{E3826052-76F2-4EAF-B612-DFAE4183F8F2}" type="presOf" srcId="{EB8AE388-FC11-4635-A0B7-12F0BCBDAEAC}" destId="{89DEAEF0-0A4F-44D4-BA6A-11DCDD4A651C}" srcOrd="0" destOrd="0" presId="urn:microsoft.com/office/officeart/2005/8/layout/hierarchy4"/>
    <dgm:cxn modelId="{BFB32259-75F5-4CC2-88EB-654551EE6691}" type="presOf" srcId="{B0E8F5DD-301D-4B8A-A699-17E521242996}" destId="{3F8ED04A-E474-453F-9BE4-AB4E7925C72F}" srcOrd="0" destOrd="0" presId="urn:microsoft.com/office/officeart/2005/8/layout/hierarchy4"/>
    <dgm:cxn modelId="{A01A1380-9E00-4B4C-B8EE-FFA067902A07}" type="presOf" srcId="{26EFA0B3-9619-406A-89C2-17971EB1AEBF}" destId="{B4ACCB15-2048-43F4-8F68-0D10D70C317D}" srcOrd="0" destOrd="0" presId="urn:microsoft.com/office/officeart/2005/8/layout/hierarchy4"/>
    <dgm:cxn modelId="{B0EDE186-568F-4A4E-829F-7966CC841248}" type="presOf" srcId="{0D038267-99FD-4D2E-A7C2-E09EECE6069B}" destId="{A54D1E66-0F3B-4393-BAE0-6F8F062813F4}" srcOrd="0" destOrd="0" presId="urn:microsoft.com/office/officeart/2005/8/layout/hierarchy4"/>
    <dgm:cxn modelId="{6ECC4F8A-1DD3-4E74-BBB2-D270B49C7B8F}" srcId="{EB8AE388-FC11-4635-A0B7-12F0BCBDAEAC}" destId="{F6BE8B9A-9FD6-4D0E-8EE7-11E8935CEEA9}" srcOrd="0" destOrd="0" parTransId="{2B04A4EA-5401-401F-98C1-8F593877AEB3}" sibTransId="{E0AA6187-7ACE-4ABD-ABE9-D8BF78CF1E97}"/>
    <dgm:cxn modelId="{1B3FA38A-410B-421C-8A2F-25F455DDE35B}" type="presOf" srcId="{AB5EB45B-BED4-459B-B531-FDA202C30640}" destId="{B572B6F4-4C3D-40F2-B5E4-001A46124D4A}" srcOrd="0" destOrd="0" presId="urn:microsoft.com/office/officeart/2005/8/layout/hierarchy4"/>
    <dgm:cxn modelId="{ACF0D98B-21F4-4E08-80C7-AA945FF7B7A9}" srcId="{AB5EB45B-BED4-459B-B531-FDA202C30640}" destId="{38758341-A41C-44C8-B64D-342B35BA3F18}" srcOrd="0" destOrd="0" parTransId="{ED0DDFEE-65D2-4CEB-9061-1F0616EAE065}" sibTransId="{22022121-40B1-47AF-A0E0-13089AD35BD6}"/>
    <dgm:cxn modelId="{15111E92-2531-4806-BEB2-60795CE036BE}" type="presOf" srcId="{F6BE8B9A-9FD6-4D0E-8EE7-11E8935CEEA9}" destId="{0587D855-8ADC-4D7A-8A85-C9C56AC672F8}" srcOrd="0" destOrd="0" presId="urn:microsoft.com/office/officeart/2005/8/layout/hierarchy4"/>
    <dgm:cxn modelId="{5C51A592-53FC-4901-841D-700D639111ED}" srcId="{123C7F3F-AF40-4786-9ABA-2FBBAAEB5F22}" destId="{B0E8F5DD-301D-4B8A-A699-17E521242996}" srcOrd="0" destOrd="0" parTransId="{664E5D20-521B-4213-952A-206987203A9C}" sibTransId="{9F30D80F-F041-413A-AA64-126F07F4FE9E}"/>
    <dgm:cxn modelId="{CBEB9694-4CDF-4583-9566-0C4C51154F22}" type="presOf" srcId="{C9D5BA41-DA62-46F7-8CA2-5D91352CD1C8}" destId="{5B675FE2-028E-470B-8208-EC6769725411}" srcOrd="0" destOrd="0" presId="urn:microsoft.com/office/officeart/2005/8/layout/hierarchy4"/>
    <dgm:cxn modelId="{0B1AA394-BB29-438A-AD05-3B83ED358379}" srcId="{96DBE409-0369-4AC0-9A7F-767551CA1E00}" destId="{123C7F3F-AF40-4786-9ABA-2FBBAAEB5F22}" srcOrd="3" destOrd="0" parTransId="{9F8AE056-C905-474E-9DCB-A98172331844}" sibTransId="{11825E0A-05B6-44AB-AFBF-D413134ECB3D}"/>
    <dgm:cxn modelId="{1AF613AF-DA45-40C9-982D-C5E98F3234F9}" srcId="{96DBE409-0369-4AC0-9A7F-767551CA1E00}" destId="{0D038267-99FD-4D2E-A7C2-E09EECE6069B}" srcOrd="1" destOrd="0" parTransId="{D3AC61EF-C746-49E7-BAA3-E04B79B6E4AD}" sibTransId="{478CBBC4-B43E-4898-986F-DC50637D63B5}"/>
    <dgm:cxn modelId="{AFA5A7B5-80CC-4374-B410-C7E4C8C3427E}" type="presOf" srcId="{436A5F9A-CAA3-4180-85BC-D062E15BE241}" destId="{40E84AF5-4BB8-465A-B3F7-A13696549A1C}" srcOrd="0" destOrd="0" presId="urn:microsoft.com/office/officeart/2005/8/layout/hierarchy4"/>
    <dgm:cxn modelId="{B994A1DE-258C-417C-8E18-8486B0FC3DAE}" srcId="{B0E8F5DD-301D-4B8A-A699-17E521242996}" destId="{C9D5BA41-DA62-46F7-8CA2-5D91352CD1C8}" srcOrd="0" destOrd="0" parTransId="{B45A2A34-1E14-447D-B0F8-E8F20DDED02A}" sibTransId="{CF1FF8EA-4845-4855-A716-94B1C2B53FD5}"/>
    <dgm:cxn modelId="{5B7BEAEF-B84B-475F-BA30-DF1080ADED27}" type="presOf" srcId="{96DBE409-0369-4AC0-9A7F-767551CA1E00}" destId="{636F0020-D7DA-4D77-A71A-91E5148EB95B}" srcOrd="0" destOrd="0" presId="urn:microsoft.com/office/officeart/2005/8/layout/hierarchy4"/>
    <dgm:cxn modelId="{E38883F1-7C74-407D-8D57-4D58DC2EC6B4}" type="presOf" srcId="{123C7F3F-AF40-4786-9ABA-2FBBAAEB5F22}" destId="{DC5348FF-DF46-485A-8C9D-075618374872}" srcOrd="0" destOrd="0" presId="urn:microsoft.com/office/officeart/2005/8/layout/hierarchy4"/>
    <dgm:cxn modelId="{2AAEE8F2-B8A9-474A-B1A2-C77BBBD9C7F1}" type="presOf" srcId="{38758341-A41C-44C8-B64D-342B35BA3F18}" destId="{BAD063E7-2003-4DD4-9597-DE2B95CDE307}" srcOrd="0" destOrd="0" presId="urn:microsoft.com/office/officeart/2005/8/layout/hierarchy4"/>
    <dgm:cxn modelId="{66336FA6-2593-4CE5-8343-AE885BB86FBF}" type="presParOf" srcId="{636F0020-D7DA-4D77-A71A-91E5148EB95B}" destId="{F3BC15BA-6BD6-4C12-9D25-B615DD8B9297}" srcOrd="0" destOrd="0" presId="urn:microsoft.com/office/officeart/2005/8/layout/hierarchy4"/>
    <dgm:cxn modelId="{4AD1CB6C-F69A-47C5-BB55-8CE50E8A2E4C}" type="presParOf" srcId="{F3BC15BA-6BD6-4C12-9D25-B615DD8B9297}" destId="{B4ACCB15-2048-43F4-8F68-0D10D70C317D}" srcOrd="0" destOrd="0" presId="urn:microsoft.com/office/officeart/2005/8/layout/hierarchy4"/>
    <dgm:cxn modelId="{FCAC753C-3B49-466D-8192-26C85505ACC3}" type="presParOf" srcId="{F3BC15BA-6BD6-4C12-9D25-B615DD8B9297}" destId="{123061A1-6EA1-4CE6-B967-073A899AC687}" srcOrd="1" destOrd="0" presId="urn:microsoft.com/office/officeart/2005/8/layout/hierarchy4"/>
    <dgm:cxn modelId="{CFCC8FA8-584F-41D8-910C-F8E0AFC71EB3}" type="presParOf" srcId="{F3BC15BA-6BD6-4C12-9D25-B615DD8B9297}" destId="{3191239F-CAEC-4C67-B82D-821B6C150316}" srcOrd="2" destOrd="0" presId="urn:microsoft.com/office/officeart/2005/8/layout/hierarchy4"/>
    <dgm:cxn modelId="{EA949F61-9026-4B89-B24A-93C48C5D8A46}" type="presParOf" srcId="{3191239F-CAEC-4C67-B82D-821B6C150316}" destId="{11267B3A-1AAB-4232-894E-E74D609FF05D}" srcOrd="0" destOrd="0" presId="urn:microsoft.com/office/officeart/2005/8/layout/hierarchy4"/>
    <dgm:cxn modelId="{77858996-3888-488F-A34D-B8C93BF23840}" type="presParOf" srcId="{11267B3A-1AAB-4232-894E-E74D609FF05D}" destId="{B572B6F4-4C3D-40F2-B5E4-001A46124D4A}" srcOrd="0" destOrd="0" presId="urn:microsoft.com/office/officeart/2005/8/layout/hierarchy4"/>
    <dgm:cxn modelId="{EC2435D7-4D65-4F18-8D35-2A599078FCED}" type="presParOf" srcId="{11267B3A-1AAB-4232-894E-E74D609FF05D}" destId="{29DF4D86-2BA5-432E-B001-C16676CD806C}" srcOrd="1" destOrd="0" presId="urn:microsoft.com/office/officeart/2005/8/layout/hierarchy4"/>
    <dgm:cxn modelId="{206693DB-475D-496A-A033-1DFA11456B32}" type="presParOf" srcId="{11267B3A-1AAB-4232-894E-E74D609FF05D}" destId="{2F58E7C6-2569-422F-9EAF-6592D4C6CEF2}" srcOrd="2" destOrd="0" presId="urn:microsoft.com/office/officeart/2005/8/layout/hierarchy4"/>
    <dgm:cxn modelId="{9EA340EB-5B24-41D0-B77D-7C96E30A2425}" type="presParOf" srcId="{2F58E7C6-2569-422F-9EAF-6592D4C6CEF2}" destId="{04F2C6CA-99B3-4554-8BA3-A473A5583B86}" srcOrd="0" destOrd="0" presId="urn:microsoft.com/office/officeart/2005/8/layout/hierarchy4"/>
    <dgm:cxn modelId="{D2C50604-3B20-4C3C-B661-EF95C19681B6}" type="presParOf" srcId="{04F2C6CA-99B3-4554-8BA3-A473A5583B86}" destId="{BAD063E7-2003-4DD4-9597-DE2B95CDE307}" srcOrd="0" destOrd="0" presId="urn:microsoft.com/office/officeart/2005/8/layout/hierarchy4"/>
    <dgm:cxn modelId="{954FDE7F-3CB9-4103-A2BF-94BED1A10F83}" type="presParOf" srcId="{04F2C6CA-99B3-4554-8BA3-A473A5583B86}" destId="{9E9D31DB-284A-4AC0-9882-2BF9E7DA3D83}" srcOrd="1" destOrd="0" presId="urn:microsoft.com/office/officeart/2005/8/layout/hierarchy4"/>
    <dgm:cxn modelId="{5A763941-CF55-4DB3-BCA7-CE6D2CDD0E4A}" type="presParOf" srcId="{636F0020-D7DA-4D77-A71A-91E5148EB95B}" destId="{CB4168A9-36FF-4054-ADFE-770BF3365B3D}" srcOrd="1" destOrd="0" presId="urn:microsoft.com/office/officeart/2005/8/layout/hierarchy4"/>
    <dgm:cxn modelId="{CCA340B1-13DE-4F6F-B7A9-B20DCA2757DC}" type="presParOf" srcId="{636F0020-D7DA-4D77-A71A-91E5148EB95B}" destId="{B23B1818-B985-4163-B42E-171E5995B1BF}" srcOrd="2" destOrd="0" presId="urn:microsoft.com/office/officeart/2005/8/layout/hierarchy4"/>
    <dgm:cxn modelId="{896B07DB-64FF-4623-A49A-59D805EB5257}" type="presParOf" srcId="{B23B1818-B985-4163-B42E-171E5995B1BF}" destId="{A54D1E66-0F3B-4393-BAE0-6F8F062813F4}" srcOrd="0" destOrd="0" presId="urn:microsoft.com/office/officeart/2005/8/layout/hierarchy4"/>
    <dgm:cxn modelId="{EAE45969-C260-4204-B964-9CF68DEB5115}" type="presParOf" srcId="{B23B1818-B985-4163-B42E-171E5995B1BF}" destId="{98ECF182-8017-4E26-8F07-E82DEB334499}" srcOrd="1" destOrd="0" presId="urn:microsoft.com/office/officeart/2005/8/layout/hierarchy4"/>
    <dgm:cxn modelId="{AEE4882D-F9AB-4FE3-9D6E-EEE1B9DC5982}" type="presParOf" srcId="{B23B1818-B985-4163-B42E-171E5995B1BF}" destId="{87560AA5-9C76-4B67-B375-14727D4673F2}" srcOrd="2" destOrd="0" presId="urn:microsoft.com/office/officeart/2005/8/layout/hierarchy4"/>
    <dgm:cxn modelId="{27CF8057-9C17-4B40-8EF1-C6DC0EDBBC69}" type="presParOf" srcId="{87560AA5-9C76-4B67-B375-14727D4673F2}" destId="{EFC7A8C1-A743-4F6B-9D3E-6569716ACEF7}" srcOrd="0" destOrd="0" presId="urn:microsoft.com/office/officeart/2005/8/layout/hierarchy4"/>
    <dgm:cxn modelId="{7A72D2A1-6B8C-4D9C-80B0-E4D79BB539E1}" type="presParOf" srcId="{EFC7A8C1-A743-4F6B-9D3E-6569716ACEF7}" destId="{40E84AF5-4BB8-465A-B3F7-A13696549A1C}" srcOrd="0" destOrd="0" presId="urn:microsoft.com/office/officeart/2005/8/layout/hierarchy4"/>
    <dgm:cxn modelId="{E22957A2-6DD0-4951-9D52-AA6E5D970547}" type="presParOf" srcId="{EFC7A8C1-A743-4F6B-9D3E-6569716ACEF7}" destId="{C89B92D4-1D85-439B-8016-13D1AEAD6A3B}" srcOrd="1" destOrd="0" presId="urn:microsoft.com/office/officeart/2005/8/layout/hierarchy4"/>
    <dgm:cxn modelId="{F23B3D71-A057-4A53-A71E-A3A6A1065F30}" type="presParOf" srcId="{636F0020-D7DA-4D77-A71A-91E5148EB95B}" destId="{B2AFAEF9-2FF7-4EFE-B3BA-320026C84D99}" srcOrd="3" destOrd="0" presId="urn:microsoft.com/office/officeart/2005/8/layout/hierarchy4"/>
    <dgm:cxn modelId="{88C07091-A1AD-4D89-80F0-6CFBD0D6BEDE}" type="presParOf" srcId="{636F0020-D7DA-4D77-A71A-91E5148EB95B}" destId="{D4D256AB-DD82-474A-B782-D92169A72A6E}" srcOrd="4" destOrd="0" presId="urn:microsoft.com/office/officeart/2005/8/layout/hierarchy4"/>
    <dgm:cxn modelId="{F0B4A636-0D57-478D-A2EA-514D15459EB3}" type="presParOf" srcId="{D4D256AB-DD82-474A-B782-D92169A72A6E}" destId="{89DEAEF0-0A4F-44D4-BA6A-11DCDD4A651C}" srcOrd="0" destOrd="0" presId="urn:microsoft.com/office/officeart/2005/8/layout/hierarchy4"/>
    <dgm:cxn modelId="{4FCA2221-B045-4F71-AA56-A0A9FC5C9E24}" type="presParOf" srcId="{D4D256AB-DD82-474A-B782-D92169A72A6E}" destId="{F1A684A5-DA36-47BB-AC7B-D42E736BA41A}" srcOrd="1" destOrd="0" presId="urn:microsoft.com/office/officeart/2005/8/layout/hierarchy4"/>
    <dgm:cxn modelId="{379E2956-C8BC-4991-92BF-7EC20DD27005}" type="presParOf" srcId="{D4D256AB-DD82-474A-B782-D92169A72A6E}" destId="{31B1B4FC-BFB3-4812-8740-BF9BCB5E02E3}" srcOrd="2" destOrd="0" presId="urn:microsoft.com/office/officeart/2005/8/layout/hierarchy4"/>
    <dgm:cxn modelId="{AFA2A740-ECD8-42DE-A62F-F96735B0632D}" type="presParOf" srcId="{31B1B4FC-BFB3-4812-8740-BF9BCB5E02E3}" destId="{DF8DA8C4-0783-49A9-8407-D76F05F6535E}" srcOrd="0" destOrd="0" presId="urn:microsoft.com/office/officeart/2005/8/layout/hierarchy4"/>
    <dgm:cxn modelId="{B34BF9C7-3F33-4B6C-83B2-C327A65F0883}" type="presParOf" srcId="{DF8DA8C4-0783-49A9-8407-D76F05F6535E}" destId="{0587D855-8ADC-4D7A-8A85-C9C56AC672F8}" srcOrd="0" destOrd="0" presId="urn:microsoft.com/office/officeart/2005/8/layout/hierarchy4"/>
    <dgm:cxn modelId="{14B9F5ED-8790-41F5-AAFD-0E04148F3211}" type="presParOf" srcId="{DF8DA8C4-0783-49A9-8407-D76F05F6535E}" destId="{95520B08-381C-4B67-ADD4-B4CDDBF75E20}" srcOrd="1" destOrd="0" presId="urn:microsoft.com/office/officeart/2005/8/layout/hierarchy4"/>
    <dgm:cxn modelId="{1C478FB0-80D7-4E15-83DE-CD466D9C3230}" type="presParOf" srcId="{DF8DA8C4-0783-49A9-8407-D76F05F6535E}" destId="{B82AA7C4-5B3B-443D-8301-3B95157DC4AC}" srcOrd="2" destOrd="0" presId="urn:microsoft.com/office/officeart/2005/8/layout/hierarchy4"/>
    <dgm:cxn modelId="{A263904D-94DD-4BE5-8C2D-68F6A50BE65C}" type="presParOf" srcId="{B82AA7C4-5B3B-443D-8301-3B95157DC4AC}" destId="{7DFB5ABB-0397-4EF9-9DB8-8D92678F45E0}" srcOrd="0" destOrd="0" presId="urn:microsoft.com/office/officeart/2005/8/layout/hierarchy4"/>
    <dgm:cxn modelId="{011ED1DC-9EFC-48F1-9BCC-F625E6452142}" type="presParOf" srcId="{7DFB5ABB-0397-4EF9-9DB8-8D92678F45E0}" destId="{DD39666B-BAC6-4EDF-B171-423E4CF0AE51}" srcOrd="0" destOrd="0" presId="urn:microsoft.com/office/officeart/2005/8/layout/hierarchy4"/>
    <dgm:cxn modelId="{49C307FF-FCBE-4654-A4D8-31D24AF61880}" type="presParOf" srcId="{7DFB5ABB-0397-4EF9-9DB8-8D92678F45E0}" destId="{D9DDB91D-BA7D-4AA1-8F1E-5F23FCFF24A5}" srcOrd="1" destOrd="0" presId="urn:microsoft.com/office/officeart/2005/8/layout/hierarchy4"/>
    <dgm:cxn modelId="{F3D194C6-1ECC-4B83-BB8D-D815F10040C5}" type="presParOf" srcId="{636F0020-D7DA-4D77-A71A-91E5148EB95B}" destId="{B4175686-35C3-40F5-974B-C69AE590E572}" srcOrd="5" destOrd="0" presId="urn:microsoft.com/office/officeart/2005/8/layout/hierarchy4"/>
    <dgm:cxn modelId="{817452CA-1DE1-499F-A832-F64FD65C70F6}" type="presParOf" srcId="{636F0020-D7DA-4D77-A71A-91E5148EB95B}" destId="{F145C8C6-CC75-4629-AB35-C2D7CEA7F513}" srcOrd="6" destOrd="0" presId="urn:microsoft.com/office/officeart/2005/8/layout/hierarchy4"/>
    <dgm:cxn modelId="{9B05C48C-9948-4E12-BAE3-0C5D2058BED4}" type="presParOf" srcId="{F145C8C6-CC75-4629-AB35-C2D7CEA7F513}" destId="{DC5348FF-DF46-485A-8C9D-075618374872}" srcOrd="0" destOrd="0" presId="urn:microsoft.com/office/officeart/2005/8/layout/hierarchy4"/>
    <dgm:cxn modelId="{EB09F806-88E6-4BCD-B917-2693BFE93B8E}" type="presParOf" srcId="{F145C8C6-CC75-4629-AB35-C2D7CEA7F513}" destId="{D39F0AB5-7ABD-4974-A383-8D414B65610B}" srcOrd="1" destOrd="0" presId="urn:microsoft.com/office/officeart/2005/8/layout/hierarchy4"/>
    <dgm:cxn modelId="{6E71011A-A190-4321-B73C-D8C6424A0ABA}" type="presParOf" srcId="{F145C8C6-CC75-4629-AB35-C2D7CEA7F513}" destId="{A19B0AD7-40DB-4FF3-BFA3-2CB9A3007FEC}" srcOrd="2" destOrd="0" presId="urn:microsoft.com/office/officeart/2005/8/layout/hierarchy4"/>
    <dgm:cxn modelId="{9710BB6E-7C20-4582-96DB-1B1865B52931}" type="presParOf" srcId="{A19B0AD7-40DB-4FF3-BFA3-2CB9A3007FEC}" destId="{A32B0914-9E94-4201-A36D-5F18CD213A0B}" srcOrd="0" destOrd="0" presId="urn:microsoft.com/office/officeart/2005/8/layout/hierarchy4"/>
    <dgm:cxn modelId="{122D627D-02F2-48AA-9897-7CFB7CF807A3}" type="presParOf" srcId="{A32B0914-9E94-4201-A36D-5F18CD213A0B}" destId="{3F8ED04A-E474-453F-9BE4-AB4E7925C72F}" srcOrd="0" destOrd="0" presId="urn:microsoft.com/office/officeart/2005/8/layout/hierarchy4"/>
    <dgm:cxn modelId="{7385BBA3-5F0E-48CB-972F-B4B89D46D8A3}" type="presParOf" srcId="{A32B0914-9E94-4201-A36D-5F18CD213A0B}" destId="{FC552A2B-8530-4CB3-8F2E-C047AB79B09F}" srcOrd="1" destOrd="0" presId="urn:microsoft.com/office/officeart/2005/8/layout/hierarchy4"/>
    <dgm:cxn modelId="{2D692C48-DA46-4F63-B88B-3117377CE9E4}" type="presParOf" srcId="{A32B0914-9E94-4201-A36D-5F18CD213A0B}" destId="{49B532AE-E3FF-49F2-AAA4-BD3B885D6242}" srcOrd="2" destOrd="0" presId="urn:microsoft.com/office/officeart/2005/8/layout/hierarchy4"/>
    <dgm:cxn modelId="{0F55CC1B-2B37-4E8B-9DD1-DFC43DC50666}" type="presParOf" srcId="{49B532AE-E3FF-49F2-AAA4-BD3B885D6242}" destId="{4B3BBBBF-32DA-4519-8F9C-90300198E3B5}" srcOrd="0" destOrd="0" presId="urn:microsoft.com/office/officeart/2005/8/layout/hierarchy4"/>
    <dgm:cxn modelId="{09C01040-41D9-4354-8E92-22CFF6960114}" type="presParOf" srcId="{4B3BBBBF-32DA-4519-8F9C-90300198E3B5}" destId="{5B675FE2-028E-470B-8208-EC6769725411}" srcOrd="0" destOrd="0" presId="urn:microsoft.com/office/officeart/2005/8/layout/hierarchy4"/>
    <dgm:cxn modelId="{819A7E27-D88F-436F-BFA2-AC39E11D301E}" type="presParOf" srcId="{4B3BBBBF-32DA-4519-8F9C-90300198E3B5}" destId="{0A4127FC-0B10-482B-979C-F428D0A6C40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CCB15-2048-43F4-8F68-0D10D70C317D}">
      <dsp:nvSpPr>
        <dsp:cNvPr id="0" name=""/>
        <dsp:cNvSpPr/>
      </dsp:nvSpPr>
      <dsp:spPr>
        <a:xfrm>
          <a:off x="2496" y="0"/>
          <a:ext cx="2435125" cy="1939159"/>
        </a:xfrm>
        <a:prstGeom prst="roundRect">
          <a:avLst>
            <a:gd name="adj" fmla="val 10000"/>
          </a:avLst>
        </a:prstGeom>
        <a:solidFill>
          <a:srgbClr val="99CCFF"/>
        </a:solidFill>
        <a:ln w="34925" cap="flat" cmpd="sng" algn="ctr">
          <a:solidFill>
            <a:scrgbClr r="0" g="0" b="0"/>
          </a:solidFill>
          <a:prstDash val="solid"/>
          <a:miter lim="800000"/>
        </a:ln>
        <a:effectLst>
          <a:outerShdw blurRad="50800" dist="50800" dir="5400000" algn="ctr" rotWithShape="0">
            <a:schemeClr val="accent1">
              <a:lumMod val="50000"/>
            </a:schemeClr>
          </a:outerShdw>
        </a:effectLst>
        <a:scene3d>
          <a:camera prst="orthographicFront"/>
          <a:lightRig rig="threePt" dir="t"/>
        </a:scene3d>
        <a:sp3d>
          <a:bevelB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rgbClr val="C00000"/>
              </a:solidFill>
            </a:rPr>
            <a:t>Section</a:t>
          </a:r>
          <a:r>
            <a:rPr lang="en-US" sz="4700" kern="1200" dirty="0"/>
            <a:t> </a:t>
          </a:r>
          <a:r>
            <a:rPr lang="en-US" sz="4700" b="0" kern="1200" dirty="0">
              <a:solidFill>
                <a:srgbClr val="C00000"/>
              </a:solidFill>
              <a:latin typeface="Arial Black" pitchFamily="34" charset="0"/>
            </a:rPr>
            <a:t>501</a:t>
          </a:r>
        </a:p>
      </dsp:txBody>
      <dsp:txXfrm>
        <a:off x="59292" y="56796"/>
        <a:ext cx="2321533" cy="1825567"/>
      </dsp:txXfrm>
    </dsp:sp>
    <dsp:sp modelId="{B572B6F4-4C3D-40F2-B5E4-001A46124D4A}">
      <dsp:nvSpPr>
        <dsp:cNvPr id="0" name=""/>
        <dsp:cNvSpPr/>
      </dsp:nvSpPr>
      <dsp:spPr>
        <a:xfrm>
          <a:off x="6060" y="2280027"/>
          <a:ext cx="2427998" cy="1807394"/>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Prohibits Discrimination in  Federal E</a:t>
          </a:r>
          <a:r>
            <a:rPr lang="en-US" sz="1400" b="1" i="0" kern="1200" dirty="0"/>
            <a:t>mployment</a:t>
          </a:r>
          <a:r>
            <a:rPr lang="en-US" sz="1400" b="0" i="0" kern="1200" dirty="0"/>
            <a:t> </a:t>
          </a:r>
          <a:r>
            <a:rPr lang="en-US" sz="1400" b="1" kern="1200" dirty="0"/>
            <a:t> </a:t>
          </a:r>
          <a:r>
            <a:rPr lang="en-US" sz="1400" b="0" kern="1200" dirty="0"/>
            <a:t>(in </a:t>
          </a:r>
          <a:r>
            <a:rPr lang="en-US" sz="1400" b="0" i="0" kern="1200" dirty="0"/>
            <a:t>hiring, placement, and advancement opportunities</a:t>
          </a:r>
          <a:r>
            <a:rPr lang="en-US" sz="1400" b="1" kern="1200" dirty="0"/>
            <a:t>)</a:t>
          </a:r>
          <a:br>
            <a:rPr lang="en-US" sz="1400" b="1" kern="1200" dirty="0"/>
          </a:br>
          <a:br>
            <a:rPr lang="en-US" sz="1400" b="1" kern="1200" dirty="0"/>
          </a:br>
          <a:r>
            <a:rPr lang="en-US" sz="1400" b="1" kern="1200" dirty="0"/>
            <a:t>Requires Reasonable Accommodation</a:t>
          </a:r>
        </a:p>
      </dsp:txBody>
      <dsp:txXfrm>
        <a:off x="58997" y="2332964"/>
        <a:ext cx="2322124" cy="1701520"/>
      </dsp:txXfrm>
    </dsp:sp>
    <dsp:sp modelId="{BAD063E7-2003-4DD4-9597-DE2B95CDE307}">
      <dsp:nvSpPr>
        <dsp:cNvPr id="0" name=""/>
        <dsp:cNvSpPr/>
      </dsp:nvSpPr>
      <dsp:spPr>
        <a:xfrm>
          <a:off x="6060" y="4183404"/>
          <a:ext cx="2427998" cy="515595"/>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Enforced by each Agency EEO Office, and EEOC</a:t>
          </a:r>
        </a:p>
      </dsp:txBody>
      <dsp:txXfrm>
        <a:off x="21161" y="4198505"/>
        <a:ext cx="2397796" cy="485393"/>
      </dsp:txXfrm>
    </dsp:sp>
    <dsp:sp modelId="{A54D1E66-0F3B-4393-BAE0-6F8F062813F4}">
      <dsp:nvSpPr>
        <dsp:cNvPr id="0" name=""/>
        <dsp:cNvSpPr/>
      </dsp:nvSpPr>
      <dsp:spPr>
        <a:xfrm>
          <a:off x="2846723" y="0"/>
          <a:ext cx="2435125" cy="1955930"/>
        </a:xfrm>
        <a:prstGeom prst="roundRect">
          <a:avLst>
            <a:gd name="adj" fmla="val 10000"/>
          </a:avLst>
        </a:prstGeom>
        <a:solidFill>
          <a:srgbClr val="99CCFF"/>
        </a:solidFill>
        <a:ln w="34925" cap="flat" cmpd="sng" algn="ctr">
          <a:solidFill>
            <a:scrgbClr r="0" g="0" b="0"/>
          </a:solidFill>
          <a:prstDash val="solid"/>
          <a:miter lim="800000"/>
        </a:ln>
        <a:effectLst>
          <a:outerShdw blurRad="50800" dist="50800" dir="5400000" algn="ctr" rotWithShape="0">
            <a:schemeClr val="accent1">
              <a:lumMod val="50000"/>
            </a:schemeClr>
          </a:outerShdw>
        </a:effectLst>
        <a:scene3d>
          <a:camera prst="orthographicFront"/>
          <a:lightRig rig="threePt" dir="t"/>
        </a:scene3d>
        <a:sp3d>
          <a:bevelB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rgbClr val="C00000"/>
              </a:solidFill>
            </a:rPr>
            <a:t>Section </a:t>
          </a:r>
          <a:r>
            <a:rPr lang="en-US" sz="4700" kern="1200" dirty="0">
              <a:solidFill>
                <a:srgbClr val="C00000"/>
              </a:solidFill>
              <a:latin typeface="Arial Black" pitchFamily="34" charset="0"/>
            </a:rPr>
            <a:t>502</a:t>
          </a:r>
        </a:p>
      </dsp:txBody>
      <dsp:txXfrm>
        <a:off x="2904010" y="57287"/>
        <a:ext cx="2320551" cy="1841356"/>
      </dsp:txXfrm>
    </dsp:sp>
    <dsp:sp modelId="{40E84AF5-4BB8-465A-B3F7-A13696549A1C}">
      <dsp:nvSpPr>
        <dsp:cNvPr id="0" name=""/>
        <dsp:cNvSpPr/>
      </dsp:nvSpPr>
      <dsp:spPr>
        <a:xfrm>
          <a:off x="2849100" y="2309073"/>
          <a:ext cx="2430371" cy="1901071"/>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Created and Directs the U.S. Access Board to Develop Access Standards and Guidelines </a:t>
          </a:r>
          <a:br>
            <a:rPr lang="en-US" sz="1400" b="1" kern="1200" dirty="0"/>
          </a:br>
          <a:br>
            <a:rPr lang="en-US" sz="1400" b="1" kern="1200" dirty="0"/>
          </a:br>
          <a:r>
            <a:rPr lang="en-US" sz="1400" b="0" kern="1200" dirty="0"/>
            <a:t>(for Section 508, ABA, ADA, etc.)</a:t>
          </a:r>
        </a:p>
      </dsp:txBody>
      <dsp:txXfrm>
        <a:off x="2904780" y="2364753"/>
        <a:ext cx="2319011" cy="1789711"/>
      </dsp:txXfrm>
    </dsp:sp>
    <dsp:sp modelId="{89DEAEF0-0A4F-44D4-BA6A-11DCDD4A651C}">
      <dsp:nvSpPr>
        <dsp:cNvPr id="0" name=""/>
        <dsp:cNvSpPr/>
      </dsp:nvSpPr>
      <dsp:spPr>
        <a:xfrm>
          <a:off x="5690950" y="0"/>
          <a:ext cx="2435125" cy="1905716"/>
        </a:xfrm>
        <a:prstGeom prst="roundRect">
          <a:avLst>
            <a:gd name="adj" fmla="val 10000"/>
          </a:avLst>
        </a:prstGeom>
        <a:solidFill>
          <a:srgbClr val="99CCFF"/>
        </a:solidFill>
        <a:ln w="34925" cap="flat" cmpd="sng" algn="ctr">
          <a:solidFill>
            <a:scrgbClr r="0" g="0" b="0"/>
          </a:solidFill>
          <a:prstDash val="solid"/>
          <a:miter lim="800000"/>
        </a:ln>
        <a:effectLst>
          <a:outerShdw blurRad="50800" dist="50800" dir="5400000" algn="ctr" rotWithShape="0">
            <a:schemeClr val="accent1">
              <a:lumMod val="50000"/>
            </a:schemeClr>
          </a:outerShdw>
        </a:effectLst>
        <a:scene3d>
          <a:camera prst="orthographicFront"/>
          <a:lightRig rig="threePt" dir="t"/>
        </a:scene3d>
        <a:sp3d>
          <a:bevelB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rgbClr val="C00000"/>
              </a:solidFill>
            </a:rPr>
            <a:t>Section </a:t>
          </a:r>
          <a:r>
            <a:rPr lang="en-US" sz="4700" kern="1200" dirty="0">
              <a:solidFill>
                <a:srgbClr val="C00000"/>
              </a:solidFill>
              <a:latin typeface="Arial Black" pitchFamily="34" charset="0"/>
            </a:rPr>
            <a:t>504</a:t>
          </a:r>
        </a:p>
      </dsp:txBody>
      <dsp:txXfrm>
        <a:off x="5746767" y="55817"/>
        <a:ext cx="2323491" cy="1794082"/>
      </dsp:txXfrm>
    </dsp:sp>
    <dsp:sp modelId="{0587D855-8ADC-4D7A-8A85-C9C56AC672F8}">
      <dsp:nvSpPr>
        <dsp:cNvPr id="0" name=""/>
        <dsp:cNvSpPr/>
      </dsp:nvSpPr>
      <dsp:spPr>
        <a:xfrm>
          <a:off x="5693327" y="2298781"/>
          <a:ext cx="2430371" cy="1658875"/>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Prohibits Discrimination in Government, Education, and Public Services </a:t>
          </a:r>
        </a:p>
        <a:p>
          <a:pPr marL="0" lvl="0" indent="0" algn="ctr" defTabSz="622300">
            <a:lnSpc>
              <a:spcPct val="90000"/>
            </a:lnSpc>
            <a:spcBef>
              <a:spcPct val="0"/>
            </a:spcBef>
            <a:spcAft>
              <a:spcPct val="35000"/>
            </a:spcAft>
            <a:buNone/>
          </a:pPr>
          <a:r>
            <a:rPr lang="en-US" sz="1400" b="1" kern="1200" dirty="0"/>
            <a:t>Requires User Accessibility &amp; Providing</a:t>
          </a:r>
          <a:br>
            <a:rPr lang="en-US" sz="1400" b="1" kern="1200" dirty="0"/>
          </a:br>
          <a:r>
            <a:rPr lang="en-US" sz="1400" b="1" kern="1200" dirty="0"/>
            <a:t>Auxiliary Aids </a:t>
          </a:r>
        </a:p>
      </dsp:txBody>
      <dsp:txXfrm>
        <a:off x="5741914" y="2347368"/>
        <a:ext cx="2333197" cy="1561701"/>
      </dsp:txXfrm>
    </dsp:sp>
    <dsp:sp modelId="{DD39666B-BAC6-4EDF-B171-423E4CF0AE51}">
      <dsp:nvSpPr>
        <dsp:cNvPr id="0" name=""/>
        <dsp:cNvSpPr/>
      </dsp:nvSpPr>
      <dsp:spPr>
        <a:xfrm>
          <a:off x="5693327" y="4151189"/>
          <a:ext cx="2430371" cy="547810"/>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Enforced by each Agency OCR Office, and </a:t>
          </a:r>
          <a:r>
            <a:rPr lang="en-US" sz="1300" b="1" i="0" kern="1200" dirty="0"/>
            <a:t>OCR</a:t>
          </a:r>
          <a:r>
            <a:rPr lang="en-US" sz="1300" b="0" i="0" kern="1200" dirty="0"/>
            <a:t> </a:t>
          </a:r>
          <a:r>
            <a:rPr lang="en-US" sz="1300" b="1" kern="1200" dirty="0"/>
            <a:t>DOJ</a:t>
          </a:r>
        </a:p>
      </dsp:txBody>
      <dsp:txXfrm>
        <a:off x="5709372" y="4167234"/>
        <a:ext cx="2398281" cy="515720"/>
      </dsp:txXfrm>
    </dsp:sp>
    <dsp:sp modelId="{DC5348FF-DF46-485A-8C9D-075618374872}">
      <dsp:nvSpPr>
        <dsp:cNvPr id="0" name=""/>
        <dsp:cNvSpPr/>
      </dsp:nvSpPr>
      <dsp:spPr>
        <a:xfrm>
          <a:off x="8535177" y="0"/>
          <a:ext cx="2435125" cy="1905716"/>
        </a:xfrm>
        <a:prstGeom prst="roundRect">
          <a:avLst>
            <a:gd name="adj" fmla="val 10000"/>
          </a:avLst>
        </a:prstGeom>
        <a:solidFill>
          <a:srgbClr val="99CCFF"/>
        </a:solidFill>
        <a:ln w="34925" cap="flat" cmpd="sng" algn="ctr">
          <a:solidFill>
            <a:scrgbClr r="0" g="0" b="0"/>
          </a:solidFill>
          <a:prstDash val="solid"/>
          <a:miter lim="800000"/>
        </a:ln>
        <a:effectLst>
          <a:outerShdw blurRad="50800" dist="50800" dir="5400000" algn="ctr" rotWithShape="0">
            <a:schemeClr val="accent1">
              <a:lumMod val="50000"/>
            </a:schemeClr>
          </a:outerShdw>
        </a:effectLst>
        <a:scene3d>
          <a:camera prst="orthographicFront"/>
          <a:lightRig rig="threePt" dir="t"/>
        </a:scene3d>
        <a:sp3d>
          <a:bevelB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rgbClr val="387C2B"/>
              </a:solidFill>
            </a:rPr>
            <a:t>Section </a:t>
          </a:r>
          <a:r>
            <a:rPr lang="en-US" sz="4700" kern="1200" dirty="0">
              <a:solidFill>
                <a:srgbClr val="387C2B"/>
              </a:solidFill>
              <a:latin typeface="Arial Black" pitchFamily="34" charset="0"/>
            </a:rPr>
            <a:t>508</a:t>
          </a:r>
        </a:p>
      </dsp:txBody>
      <dsp:txXfrm>
        <a:off x="8590994" y="55817"/>
        <a:ext cx="2323491" cy="1794082"/>
      </dsp:txXfrm>
    </dsp:sp>
    <dsp:sp modelId="{3F8ED04A-E474-453F-9BE4-AB4E7925C72F}">
      <dsp:nvSpPr>
        <dsp:cNvPr id="0" name=""/>
        <dsp:cNvSpPr/>
      </dsp:nvSpPr>
      <dsp:spPr>
        <a:xfrm>
          <a:off x="8536366" y="2298781"/>
          <a:ext cx="2432747" cy="1658875"/>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Governs Federal </a:t>
          </a:r>
          <a:br>
            <a:rPr lang="en-US" sz="1400" b="1" kern="1200" dirty="0"/>
          </a:br>
          <a:r>
            <a:rPr lang="en-US" sz="1400" b="1" kern="1200" dirty="0"/>
            <a:t>IT System &amp; Infrastructure Accessibility</a:t>
          </a:r>
        </a:p>
        <a:p>
          <a:pPr marL="0" lvl="0" indent="0" algn="ctr" defTabSz="622300">
            <a:lnSpc>
              <a:spcPct val="90000"/>
            </a:lnSpc>
            <a:spcBef>
              <a:spcPct val="0"/>
            </a:spcBef>
            <a:spcAft>
              <a:spcPct val="35000"/>
            </a:spcAft>
            <a:buNone/>
          </a:pPr>
          <a:r>
            <a:rPr lang="en-US" sz="1400" b="1" kern="1200" dirty="0"/>
            <a:t>Requires Electronic (&amp; Comparable) Access </a:t>
          </a:r>
          <a:br>
            <a:rPr lang="en-US" sz="1400" b="1" kern="1200" dirty="0"/>
          </a:br>
          <a:r>
            <a:rPr lang="en-US" sz="1400" b="1" kern="1200" dirty="0"/>
            <a:t>to ICT, Information </a:t>
          </a:r>
          <a:br>
            <a:rPr lang="en-US" sz="1400" b="1" kern="1200" dirty="0"/>
          </a:br>
          <a:r>
            <a:rPr lang="en-US" sz="1400" b="1" kern="1200" dirty="0"/>
            <a:t>&amp; Data</a:t>
          </a:r>
        </a:p>
      </dsp:txBody>
      <dsp:txXfrm>
        <a:off x="8584953" y="2347368"/>
        <a:ext cx="2335573" cy="1561701"/>
      </dsp:txXfrm>
    </dsp:sp>
    <dsp:sp modelId="{5B675FE2-028E-470B-8208-EC6769725411}">
      <dsp:nvSpPr>
        <dsp:cNvPr id="0" name=""/>
        <dsp:cNvSpPr/>
      </dsp:nvSpPr>
      <dsp:spPr>
        <a:xfrm>
          <a:off x="8536366" y="4180269"/>
          <a:ext cx="2432747" cy="518730"/>
        </a:xfrm>
        <a:prstGeom prst="roundRect">
          <a:avLst>
            <a:gd name="adj" fmla="val 10000"/>
          </a:avLst>
        </a:prstGeom>
        <a:solidFill>
          <a:srgbClr val="1F497D"/>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prstMaterial="dkEdge">
          <a:bevelT w="38100"/>
          <a:bevelB w="254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Enforced by each Agency </a:t>
          </a:r>
          <a:br>
            <a:rPr lang="en-US" sz="1300" b="1" kern="1200" dirty="0"/>
          </a:br>
          <a:r>
            <a:rPr lang="en-US" sz="1300" b="1" kern="1200" dirty="0"/>
            <a:t>508 Office, DOJ, &amp; OMB </a:t>
          </a:r>
        </a:p>
      </dsp:txBody>
      <dsp:txXfrm>
        <a:off x="8551559" y="4195462"/>
        <a:ext cx="2402361" cy="4883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4C6439-DA8F-4ED6-8245-1D6F7FAF17F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531ADF-F3C8-4ED0-B4A8-49457D5B993A}"/>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30B6BB26-73A6-4317-82E0-FDF7AEA116C6}" type="datetimeFigureOut">
              <a:rPr lang="en-US" smtClean="0"/>
              <a:t>3/27/2018</a:t>
            </a:fld>
            <a:endParaRPr lang="en-US"/>
          </a:p>
        </p:txBody>
      </p:sp>
      <p:sp>
        <p:nvSpPr>
          <p:cNvPr id="4" name="Footer Placeholder 3">
            <a:extLst>
              <a:ext uri="{FF2B5EF4-FFF2-40B4-BE49-F238E27FC236}">
                <a16:creationId xmlns:a16="http://schemas.microsoft.com/office/drawing/2014/main" id="{E224A0B5-6E7E-458A-B354-9D3CC1C104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BDC16B-CF2C-477A-9847-B396C85708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D68BA8-2753-47AD-93DC-52018FE458DC}" type="slidenum">
              <a:rPr lang="en-US" smtClean="0"/>
              <a:t>‹#›</a:t>
            </a:fld>
            <a:endParaRPr lang="en-US"/>
          </a:p>
        </p:txBody>
      </p:sp>
    </p:spTree>
    <p:extLst>
      <p:ext uri="{BB962C8B-B14F-4D97-AF65-F5344CB8AC3E}">
        <p14:creationId xmlns:p14="http://schemas.microsoft.com/office/powerpoint/2010/main" val="4184977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28259ED-E063-419A-B108-5F85E62CA558}" type="datetimeFigureOut">
              <a:rPr lang="en-US" smtClean="0"/>
              <a:t>3/27/2018</a:t>
            </a:fld>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9" name="Notes Placeholder 8">
            <a:extLst>
              <a:ext uri="{FF2B5EF4-FFF2-40B4-BE49-F238E27FC236}">
                <a16:creationId xmlns:a16="http://schemas.microsoft.com/office/drawing/2014/main" id="{AED6B67A-7EA4-4ED6-9B60-E96D13FA3A8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Image Placeholder 9">
            <a:extLst>
              <a:ext uri="{FF2B5EF4-FFF2-40B4-BE49-F238E27FC236}">
                <a16:creationId xmlns:a16="http://schemas.microsoft.com/office/drawing/2014/main" id="{600709EC-1B91-4EFD-AEA9-655200259A2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1" name="Slide Number Placeholder 10">
            <a:extLst>
              <a:ext uri="{FF2B5EF4-FFF2-40B4-BE49-F238E27FC236}">
                <a16:creationId xmlns:a16="http://schemas.microsoft.com/office/drawing/2014/main" id="{41E3170E-7EBB-44B1-8796-48206C9F191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C3882-A5A0-4DB6-92C8-58D5C50A6408}" type="slidenum">
              <a:rPr lang="en-US" smtClean="0"/>
              <a:t>‹#›</a:t>
            </a:fld>
            <a:endParaRPr lang="en-US"/>
          </a:p>
        </p:txBody>
      </p:sp>
    </p:spTree>
    <p:extLst>
      <p:ext uri="{BB962C8B-B14F-4D97-AF65-F5344CB8AC3E}">
        <p14:creationId xmlns:p14="http://schemas.microsoft.com/office/powerpoint/2010/main" val="230595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3</a:t>
            </a:fld>
            <a:endParaRPr lang="en-US"/>
          </a:p>
        </p:txBody>
      </p:sp>
    </p:spTree>
    <p:extLst>
      <p:ext uri="{BB962C8B-B14F-4D97-AF65-F5344CB8AC3E}">
        <p14:creationId xmlns:p14="http://schemas.microsoft.com/office/powerpoint/2010/main" val="2633442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fontAlgn="base"/>
            <a:r>
              <a:rPr lang="en-US" sz="1200" b="1" i="0" kern="1200" dirty="0">
                <a:solidFill>
                  <a:schemeClr val="tx1"/>
                </a:solidFill>
                <a:effectLst/>
                <a:latin typeface="+mn-lt"/>
                <a:ea typeface="+mn-ea"/>
                <a:cs typeface="+mn-cs"/>
              </a:rPr>
              <a:t>603 Support Services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603.1 General. ICT support services including, but not limited to, help desks, call centers, training services, and automated self-service technical support, shall conform to 603.</a:t>
            </a:r>
          </a:p>
          <a:p>
            <a:pPr fontAlgn="base"/>
            <a:r>
              <a:rPr lang="en-US" sz="1200" b="0" i="0" kern="1200" dirty="0">
                <a:solidFill>
                  <a:schemeClr val="tx1"/>
                </a:solidFill>
                <a:effectLst/>
                <a:latin typeface="+mn-lt"/>
                <a:ea typeface="+mn-ea"/>
                <a:cs typeface="+mn-cs"/>
              </a:rPr>
              <a:t>603.2 Information on Accessibility and Compatibility Features. ICT support services shall include information on the accessibility and compatibility features required by 602.2.</a:t>
            </a:r>
          </a:p>
          <a:p>
            <a:pPr fontAlgn="base"/>
            <a:r>
              <a:rPr lang="en-US" sz="1200" b="0" i="0" kern="1200" dirty="0">
                <a:solidFill>
                  <a:schemeClr val="tx1"/>
                </a:solidFill>
                <a:effectLst/>
                <a:latin typeface="+mn-lt"/>
                <a:ea typeface="+mn-ea"/>
                <a:cs typeface="+mn-cs"/>
              </a:rPr>
              <a:t>603.3 Accommodation of Communication Needs. Support services shall be provided directly to the user or through a referral to a point of contact. Such ICT support services shall accommodate the communication needs of individuals with disabilities.</a:t>
            </a:r>
          </a:p>
        </p:txBody>
      </p:sp>
      <p:sp>
        <p:nvSpPr>
          <p:cNvPr id="4" name="Slide Number Placeholder 3"/>
          <p:cNvSpPr>
            <a:spLocks noGrp="1"/>
          </p:cNvSpPr>
          <p:nvPr>
            <p:ph type="sldNum" sz="quarter" idx="10"/>
          </p:nvPr>
        </p:nvSpPr>
        <p:spPr/>
        <p:txBody>
          <a:bodyPr/>
          <a:lstStyle/>
          <a:p>
            <a:fld id="{075D3655-C7DA-4C74-B302-2E57F5AC1457}" type="slidenum">
              <a:rPr lang="en-US" smtClean="0"/>
              <a:t>14</a:t>
            </a:fld>
            <a:endParaRPr lang="en-US"/>
          </a:p>
        </p:txBody>
      </p:sp>
    </p:spTree>
    <p:extLst>
      <p:ext uri="{BB962C8B-B14F-4D97-AF65-F5344CB8AC3E}">
        <p14:creationId xmlns:p14="http://schemas.microsoft.com/office/powerpoint/2010/main" val="295299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r>
              <a:rPr lang="en-US" dirty="0"/>
              <a:t> 255 already had Usability Requirements – 508 did not</a:t>
            </a:r>
          </a:p>
        </p:txBody>
      </p:sp>
      <p:sp>
        <p:nvSpPr>
          <p:cNvPr id="4" name="Slide Number Placeholder 3"/>
          <p:cNvSpPr>
            <a:spLocks noGrp="1"/>
          </p:cNvSpPr>
          <p:nvPr>
            <p:ph type="sldNum" sz="quarter" idx="10"/>
          </p:nvPr>
        </p:nvSpPr>
        <p:spPr/>
        <p:txBody>
          <a:bodyPr/>
          <a:lstStyle/>
          <a:p>
            <a:fld id="{075D3655-C7DA-4C74-B302-2E57F5AC1457}" type="slidenum">
              <a:rPr lang="en-US" smtClean="0"/>
              <a:t>15</a:t>
            </a:fld>
            <a:endParaRPr lang="en-US"/>
          </a:p>
        </p:txBody>
      </p:sp>
    </p:spTree>
    <p:extLst>
      <p:ext uri="{BB962C8B-B14F-4D97-AF65-F5344CB8AC3E}">
        <p14:creationId xmlns:p14="http://schemas.microsoft.com/office/powerpoint/2010/main" val="3792993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W3C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WCAG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ANSI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HFES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PDF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UA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endParaRPr lang="en-US" sz="1800" dirty="0"/>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16</a:t>
            </a:fld>
            <a:endParaRPr lang="en-US"/>
          </a:p>
        </p:txBody>
      </p:sp>
    </p:spTree>
    <p:extLst>
      <p:ext uri="{BB962C8B-B14F-4D97-AF65-F5344CB8AC3E}">
        <p14:creationId xmlns:p14="http://schemas.microsoft.com/office/powerpoint/2010/main" val="157197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18</a:t>
            </a:fld>
            <a:endParaRPr lang="en-US"/>
          </a:p>
        </p:txBody>
      </p:sp>
    </p:spTree>
    <p:extLst>
      <p:ext uri="{BB962C8B-B14F-4D97-AF65-F5344CB8AC3E}">
        <p14:creationId xmlns:p14="http://schemas.microsoft.com/office/powerpoint/2010/main" val="278047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21167" rtl="0" eaLnBrk="1" fontAlgn="auto" latinLnBrk="0" hangingPunct="1">
              <a:lnSpc>
                <a:spcPct val="100000"/>
              </a:lnSpc>
              <a:spcBef>
                <a:spcPts val="0"/>
              </a:spcBef>
              <a:spcAft>
                <a:spcPts val="0"/>
              </a:spcAft>
              <a:buClrTx/>
              <a:buSzTx/>
              <a:buFontTx/>
              <a:buNone/>
              <a:tabLst/>
              <a:defRPr/>
            </a:pPr>
            <a:r>
              <a:rPr lang="en-US" sz="1800" i="1" dirty="0"/>
              <a:t>This definition in included in both 508 E103 and 255 C103</a:t>
            </a:r>
          </a:p>
          <a:p>
            <a:pPr marL="0" lvl="1" defTabSz="921167">
              <a:defRPr/>
            </a:pPr>
            <a:endParaRPr lang="en-US" sz="1800" b="1" dirty="0"/>
          </a:p>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19</a:t>
            </a:fld>
            <a:endParaRPr lang="en-US"/>
          </a:p>
        </p:txBody>
      </p:sp>
    </p:spTree>
    <p:extLst>
      <p:ext uri="{BB962C8B-B14F-4D97-AF65-F5344CB8AC3E}">
        <p14:creationId xmlns:p14="http://schemas.microsoft.com/office/powerpoint/2010/main" val="254405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p:txBody>
      </p:sp>
      <p:sp>
        <p:nvSpPr>
          <p:cNvPr id="4" name="Slide Number Placeholder 3"/>
          <p:cNvSpPr>
            <a:spLocks noGrp="1"/>
          </p:cNvSpPr>
          <p:nvPr>
            <p:ph type="sldNum" sz="quarter" idx="10"/>
          </p:nvPr>
        </p:nvSpPr>
        <p:spPr/>
        <p:txBody>
          <a:bodyPr/>
          <a:lstStyle/>
          <a:p>
            <a:fld id="{075D3655-C7DA-4C74-B302-2E57F5AC1457}" type="slidenum">
              <a:rPr lang="en-US" smtClean="0"/>
              <a:t>20</a:t>
            </a:fld>
            <a:endParaRPr lang="en-US"/>
          </a:p>
        </p:txBody>
      </p:sp>
    </p:spTree>
    <p:extLst>
      <p:ext uri="{BB962C8B-B14F-4D97-AF65-F5344CB8AC3E}">
        <p14:creationId xmlns:p14="http://schemas.microsoft.com/office/powerpoint/2010/main" val="321463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23</a:t>
            </a:fld>
            <a:endParaRPr lang="en-US"/>
          </a:p>
        </p:txBody>
      </p:sp>
    </p:spTree>
    <p:extLst>
      <p:ext uri="{BB962C8B-B14F-4D97-AF65-F5344CB8AC3E}">
        <p14:creationId xmlns:p14="http://schemas.microsoft.com/office/powerpoint/2010/main" val="339417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Example of Non-web Software: Desktop software (Word, Excel). Example of Non-Web Document: documents on servers, documents on desktop (not 365 </a:t>
            </a:r>
            <a:r>
              <a:rPr lang="en-US" sz="1800" b="1" dirty="0" err="1"/>
              <a:t>etc</a:t>
            </a:r>
            <a:r>
              <a:rPr lang="en-US" sz="1800" b="1" dirty="0"/>
              <a:t>).</a:t>
            </a:r>
          </a:p>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24</a:t>
            </a:fld>
            <a:endParaRPr lang="en-US"/>
          </a:p>
        </p:txBody>
      </p:sp>
    </p:spTree>
    <p:extLst>
      <p:ext uri="{BB962C8B-B14F-4D97-AF65-F5344CB8AC3E}">
        <p14:creationId xmlns:p14="http://schemas.microsoft.com/office/powerpoint/2010/main" val="3728355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Browser-based applications only require an internet connection and an installed </a:t>
            </a:r>
            <a:r>
              <a:rPr lang="en-US" sz="1200" b="1" i="0" kern="1200" dirty="0">
                <a:solidFill>
                  <a:schemeClr val="tx1"/>
                </a:solidFill>
                <a:effectLst/>
                <a:latin typeface="+mn-lt"/>
                <a:ea typeface="+mn-ea"/>
                <a:cs typeface="+mn-cs"/>
              </a:rPr>
              <a:t>web</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browser on your computer to function.</a:t>
            </a:r>
            <a:r>
              <a:rPr lang="en-US" sz="1200" b="1" i="0" kern="1200" dirty="0">
                <a:solidFill>
                  <a:schemeClr val="tx1"/>
                </a:solidFill>
                <a:effectLst/>
                <a:latin typeface="+mn-lt"/>
                <a:ea typeface="+mn-ea"/>
                <a:cs typeface="+mn-cs"/>
              </a:rPr>
              <a:t> Web</a:t>
            </a:r>
            <a:r>
              <a:rPr lang="en-US" sz="1200" b="0" i="0" kern="1200" dirty="0">
                <a:solidFill>
                  <a:schemeClr val="tx1"/>
                </a:solidFill>
                <a:effectLst/>
                <a:latin typeface="+mn-lt"/>
                <a:ea typeface="+mn-ea"/>
                <a:cs typeface="+mn-cs"/>
              </a:rPr>
              <a:t> application or </a:t>
            </a:r>
            <a:r>
              <a:rPr lang="en-US" sz="1200" b="1" i="0" kern="1200" dirty="0">
                <a:solidFill>
                  <a:schemeClr val="tx1"/>
                </a:solidFill>
                <a:effectLst/>
                <a:latin typeface="+mn-lt"/>
                <a:ea typeface="+mn-ea"/>
                <a:cs typeface="+mn-cs"/>
              </a:rPr>
              <a:t>web</a:t>
            </a:r>
            <a:r>
              <a:rPr lang="en-US" sz="1200" b="0" i="0" kern="1200" dirty="0">
                <a:solidFill>
                  <a:schemeClr val="tx1"/>
                </a:solidFill>
                <a:effectLst/>
                <a:latin typeface="+mn-lt"/>
                <a:ea typeface="+mn-ea"/>
                <a:cs typeface="+mn-cs"/>
              </a:rPr>
              <a:t> app is a client–server computer program in which the client (including the user interface and client-side logic) runs in a </a:t>
            </a:r>
            <a:r>
              <a:rPr lang="en-US" sz="1200" b="1" i="0" kern="1200" dirty="0">
                <a:solidFill>
                  <a:schemeClr val="tx1"/>
                </a:solidFill>
                <a:effectLst/>
                <a:latin typeface="+mn-lt"/>
                <a:ea typeface="+mn-ea"/>
                <a:cs typeface="+mn-cs"/>
              </a:rPr>
              <a:t>web</a:t>
            </a:r>
            <a:r>
              <a:rPr lang="en-US" sz="1200" b="0" i="0" kern="1200" dirty="0">
                <a:solidFill>
                  <a:schemeClr val="tx1"/>
                </a:solidFill>
                <a:effectLst/>
                <a:latin typeface="+mn-lt"/>
                <a:ea typeface="+mn-ea"/>
                <a:cs typeface="+mn-cs"/>
              </a:rPr>
              <a:t> browser.</a:t>
            </a:r>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25</a:t>
            </a:fld>
            <a:endParaRPr lang="en-US"/>
          </a:p>
        </p:txBody>
      </p:sp>
    </p:spTree>
    <p:extLst>
      <p:ext uri="{BB962C8B-B14F-4D97-AF65-F5344CB8AC3E}">
        <p14:creationId xmlns:p14="http://schemas.microsoft.com/office/powerpoint/2010/main" val="337109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26</a:t>
            </a:fld>
            <a:endParaRPr lang="en-US"/>
          </a:p>
        </p:txBody>
      </p:sp>
    </p:spTree>
    <p:extLst>
      <p:ext uri="{BB962C8B-B14F-4D97-AF65-F5344CB8AC3E}">
        <p14:creationId xmlns:p14="http://schemas.microsoft.com/office/powerpoint/2010/main" val="174219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4</a:t>
            </a:fld>
            <a:endParaRPr lang="en-US"/>
          </a:p>
        </p:txBody>
      </p:sp>
    </p:spTree>
    <p:extLst>
      <p:ext uri="{BB962C8B-B14F-4D97-AF65-F5344CB8AC3E}">
        <p14:creationId xmlns:p14="http://schemas.microsoft.com/office/powerpoint/2010/main" val="290397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Slide</a:t>
            </a:r>
            <a:r>
              <a:rPr lang="en-US" baseline="0" dirty="0"/>
              <a:t> Owner: </a:t>
            </a:r>
            <a:r>
              <a:rPr lang="en-US" noProof="0" dirty="0">
                <a:solidFill>
                  <a:srgbClr val="2D6D21"/>
                </a:solidFill>
              </a:rPr>
              <a:t>Katie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noProof="0" dirty="0">
              <a:solidFill>
                <a:srgbClr val="2D6D21"/>
              </a:solidFill>
            </a:endParaRPr>
          </a:p>
        </p:txBody>
      </p:sp>
      <p:sp>
        <p:nvSpPr>
          <p:cNvPr id="4" name="Slide Number Placeholder 3"/>
          <p:cNvSpPr>
            <a:spLocks noGrp="1"/>
          </p:cNvSpPr>
          <p:nvPr>
            <p:ph type="sldNum" sz="quarter" idx="10"/>
          </p:nvPr>
        </p:nvSpPr>
        <p:spPr/>
        <p:txBody>
          <a:bodyPr/>
          <a:lstStyle/>
          <a:p>
            <a:fld id="{E60A5963-16A7-43C4-93A0-342F8C65F241}" type="slidenum">
              <a:rPr lang="en-US" altLang="en-US" smtClean="0"/>
              <a:pPr/>
              <a:t>28</a:t>
            </a:fld>
            <a:endParaRPr lang="en-US" altLang="en-US"/>
          </a:p>
        </p:txBody>
      </p:sp>
    </p:spTree>
    <p:extLst>
      <p:ext uri="{BB962C8B-B14F-4D97-AF65-F5344CB8AC3E}">
        <p14:creationId xmlns:p14="http://schemas.microsoft.com/office/powerpoint/2010/main" val="2888734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FPC </a:t>
            </a:r>
            <a:r>
              <a:rPr lang="en-US" sz="1800" dirty="0"/>
              <a:t>= Functional Performance Criteria</a:t>
            </a:r>
          </a:p>
          <a:p>
            <a:endParaRPr lang="en-US" dirty="0"/>
          </a:p>
          <a:p>
            <a:pPr fontAlgn="base"/>
            <a:r>
              <a:rPr lang="en-US" sz="1200" b="1" i="0" kern="1200" dirty="0">
                <a:solidFill>
                  <a:schemeClr val="tx1"/>
                </a:solidFill>
                <a:effectLst/>
                <a:latin typeface="+mn-lt"/>
                <a:ea typeface="+mn-ea"/>
                <a:cs typeface="+mn-cs"/>
              </a:rPr>
              <a:t>E208 Support Documentation and Services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E208.1 General. Where an agency provides support documentation or services for ICT, such documentation and services shall conform to the requirements in Chapter 6.</a:t>
            </a:r>
          </a:p>
          <a:p>
            <a:pPr fontAlgn="base"/>
            <a:r>
              <a:rPr lang="en-US" sz="1200" b="1" i="0" kern="1200" dirty="0">
                <a:solidFill>
                  <a:schemeClr val="tx1"/>
                </a:solidFill>
                <a:effectLst/>
                <a:latin typeface="+mn-lt"/>
                <a:ea typeface="+mn-ea"/>
                <a:cs typeface="+mn-cs"/>
              </a:rPr>
              <a:t>C206 Support Documentation and Services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C206.1 General. Where support documentation and services are provided for telecommunications equipment and customer premises equipment, manufacturers shall ensure that such documentation and services conform to Chapter 6 and are made available upon request at no additional charge.</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29</a:t>
            </a:fld>
            <a:endParaRPr lang="en-US"/>
          </a:p>
        </p:txBody>
      </p:sp>
    </p:spTree>
    <p:extLst>
      <p:ext uri="{BB962C8B-B14F-4D97-AF65-F5344CB8AC3E}">
        <p14:creationId xmlns:p14="http://schemas.microsoft.com/office/powerpoint/2010/main" val="3693098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30</a:t>
            </a:fld>
            <a:endParaRPr lang="en-US"/>
          </a:p>
        </p:txBody>
      </p:sp>
    </p:spTree>
    <p:extLst>
      <p:ext uri="{BB962C8B-B14F-4D97-AF65-F5344CB8AC3E}">
        <p14:creationId xmlns:p14="http://schemas.microsoft.com/office/powerpoint/2010/main" val="2505871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31</a:t>
            </a:fld>
            <a:endParaRPr lang="en-US"/>
          </a:p>
        </p:txBody>
      </p:sp>
    </p:spTree>
    <p:extLst>
      <p:ext uri="{BB962C8B-B14F-4D97-AF65-F5344CB8AC3E}">
        <p14:creationId xmlns:p14="http://schemas.microsoft.com/office/powerpoint/2010/main" val="561257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33</a:t>
            </a:fld>
            <a:endParaRPr lang="en-US"/>
          </a:p>
        </p:txBody>
      </p:sp>
    </p:spTree>
    <p:extLst>
      <p:ext uri="{BB962C8B-B14F-4D97-AF65-F5344CB8AC3E}">
        <p14:creationId xmlns:p14="http://schemas.microsoft.com/office/powerpoint/2010/main" val="3555134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NARA </a:t>
            </a:r>
            <a:r>
              <a:rPr lang="en-US" sz="1800" dirty="0"/>
              <a:t>= </a:t>
            </a:r>
            <a:r>
              <a:rPr lang="en-US" sz="1200" b="0" i="0" kern="1200" dirty="0">
                <a:solidFill>
                  <a:schemeClr val="tx1"/>
                </a:solidFill>
                <a:effectLst/>
                <a:latin typeface="+mn-lt"/>
                <a:ea typeface="+mn-ea"/>
                <a:cs typeface="+mn-cs"/>
              </a:rPr>
              <a:t>National Archives and Records Administration</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E60A5963-16A7-43C4-93A0-342F8C65F241}" type="slidenum">
              <a:rPr lang="en-US" altLang="en-US" smtClean="0"/>
              <a:pPr/>
              <a:t>34</a:t>
            </a:fld>
            <a:endParaRPr lang="en-US" altLang="en-US"/>
          </a:p>
        </p:txBody>
      </p:sp>
    </p:spTree>
    <p:extLst>
      <p:ext uri="{BB962C8B-B14F-4D97-AF65-F5344CB8AC3E}">
        <p14:creationId xmlns:p14="http://schemas.microsoft.com/office/powerpoint/2010/main" val="4291826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35</a:t>
            </a:fld>
            <a:endParaRPr lang="en-US"/>
          </a:p>
        </p:txBody>
      </p:sp>
    </p:spTree>
    <p:extLst>
      <p:ext uri="{BB962C8B-B14F-4D97-AF65-F5344CB8AC3E}">
        <p14:creationId xmlns:p14="http://schemas.microsoft.com/office/powerpoint/2010/main" val="3883158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503.4 User Controls for Captions and Audio Description. Where ICT displays video with synchronized audio, ICT shall provide user controls for closed captions and audio descriptions conforming to 503.4.</a:t>
            </a:r>
          </a:p>
          <a:p>
            <a:pPr fontAlgn="base"/>
            <a:r>
              <a:rPr lang="en-US" sz="1200" b="0" i="0" kern="1200" dirty="0">
                <a:solidFill>
                  <a:schemeClr val="tx1"/>
                </a:solidFill>
                <a:effectLst/>
                <a:latin typeface="+mn-lt"/>
                <a:ea typeface="+mn-ea"/>
                <a:cs typeface="+mn-cs"/>
              </a:rPr>
              <a:t>503.4.1 Caption Controls. Where user controls are provided for volume adjustment, ICT shall provide user controls for the selection of captions at the same menu level as the user controls for volume or program selection.</a:t>
            </a:r>
          </a:p>
          <a:p>
            <a:pPr fontAlgn="base"/>
            <a:r>
              <a:rPr lang="en-US" sz="1200" b="0" i="0" kern="1200" dirty="0">
                <a:solidFill>
                  <a:schemeClr val="tx1"/>
                </a:solidFill>
                <a:effectLst/>
                <a:latin typeface="+mn-lt"/>
                <a:ea typeface="+mn-ea"/>
                <a:cs typeface="+mn-cs"/>
              </a:rPr>
              <a:t>503.4.2 Audio Description Controls. Where user controls are provided for program selection, ICT shall provide user controls for the selection of audio descriptions at the same menu level as the user controls for volume or program selection.</a:t>
            </a:r>
          </a:p>
        </p:txBody>
      </p:sp>
      <p:sp>
        <p:nvSpPr>
          <p:cNvPr id="4" name="Slide Number Placeholder 3"/>
          <p:cNvSpPr>
            <a:spLocks noGrp="1"/>
          </p:cNvSpPr>
          <p:nvPr>
            <p:ph type="sldNum" sz="quarter" idx="10"/>
          </p:nvPr>
        </p:nvSpPr>
        <p:spPr/>
        <p:txBody>
          <a:bodyPr/>
          <a:lstStyle/>
          <a:p>
            <a:fld id="{075D3655-C7DA-4C74-B302-2E57F5AC1457}" type="slidenum">
              <a:rPr lang="en-US" smtClean="0"/>
              <a:t>36</a:t>
            </a:fld>
            <a:endParaRPr lang="en-US"/>
          </a:p>
        </p:txBody>
      </p:sp>
    </p:spTree>
    <p:extLst>
      <p:ext uri="{BB962C8B-B14F-4D97-AF65-F5344CB8AC3E}">
        <p14:creationId xmlns:p14="http://schemas.microsoft.com/office/powerpoint/2010/main" val="1579966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41</a:t>
            </a:fld>
            <a:endParaRPr lang="en-US"/>
          </a:p>
        </p:txBody>
      </p:sp>
    </p:spTree>
    <p:extLst>
      <p:ext uri="{BB962C8B-B14F-4D97-AF65-F5344CB8AC3E}">
        <p14:creationId xmlns:p14="http://schemas.microsoft.com/office/powerpoint/2010/main" val="1539655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42</a:t>
            </a:fld>
            <a:endParaRPr lang="en-US"/>
          </a:p>
        </p:txBody>
      </p:sp>
    </p:spTree>
    <p:extLst>
      <p:ext uri="{BB962C8B-B14F-4D97-AF65-F5344CB8AC3E}">
        <p14:creationId xmlns:p14="http://schemas.microsoft.com/office/powerpoint/2010/main" val="243779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200" b="1" i="0" kern="1200" dirty="0">
                <a:solidFill>
                  <a:schemeClr val="tx1"/>
                </a:solidFill>
                <a:effectLst/>
                <a:latin typeface="+mn-lt"/>
                <a:ea typeface="+mn-ea"/>
                <a:cs typeface="+mn-cs"/>
              </a:rPr>
              <a:t>508: Section 508</a:t>
            </a:r>
            <a:r>
              <a:rPr lang="en-US" sz="1200" b="0" i="0" kern="1200" dirty="0">
                <a:solidFill>
                  <a:schemeClr val="tx1"/>
                </a:solidFill>
                <a:effectLst/>
                <a:latin typeface="+mn-lt"/>
                <a:ea typeface="+mn-ea"/>
                <a:cs typeface="+mn-cs"/>
              </a:rPr>
              <a:t> was originally added as an amendment to the </a:t>
            </a:r>
            <a:r>
              <a:rPr lang="en-US" sz="1200" b="1" i="0" kern="1200" dirty="0">
                <a:solidFill>
                  <a:schemeClr val="tx1"/>
                </a:solidFill>
                <a:effectLst/>
                <a:latin typeface="+mn-lt"/>
                <a:ea typeface="+mn-ea"/>
                <a:cs typeface="+mn-cs"/>
              </a:rPr>
              <a:t>Rehabilitation Act</a:t>
            </a:r>
            <a:r>
              <a:rPr lang="en-US" sz="1200" b="0" i="0" kern="1200" dirty="0">
                <a:solidFill>
                  <a:schemeClr val="tx1"/>
                </a:solidFill>
                <a:effectLst/>
                <a:latin typeface="+mn-lt"/>
                <a:ea typeface="+mn-ea"/>
                <a:cs typeface="+mn-cs"/>
              </a:rPr>
              <a:t> of 1973 in 1986. ... In the end, this Federal Electronic and Information Technology Accessibility and Compliance </a:t>
            </a:r>
            <a:r>
              <a:rPr lang="en-US" sz="1200" b="1" i="0"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with revisions, was enacted as the new </a:t>
            </a:r>
            <a:r>
              <a:rPr lang="en-US" sz="1200" b="1" i="0" kern="1200" dirty="0">
                <a:solidFill>
                  <a:schemeClr val="tx1"/>
                </a:solidFill>
                <a:effectLst/>
                <a:latin typeface="+mn-lt"/>
                <a:ea typeface="+mn-ea"/>
                <a:cs typeface="+mn-cs"/>
              </a:rPr>
              <a:t>Section 508 of the Rehabilitation Act</a:t>
            </a:r>
            <a:r>
              <a:rPr lang="en-US" sz="1200" b="0" i="0" kern="1200" dirty="0">
                <a:solidFill>
                  <a:schemeClr val="tx1"/>
                </a:solidFill>
                <a:effectLst/>
                <a:latin typeface="+mn-lt"/>
                <a:ea typeface="+mn-ea"/>
                <a:cs typeface="+mn-cs"/>
              </a:rPr>
              <a:t> of 1973, in 1998.</a:t>
            </a:r>
            <a:endParaRPr lang="en-US" sz="1200" b="1" i="0" kern="1200" dirty="0">
              <a:solidFill>
                <a:schemeClr val="tx1"/>
              </a:solidFill>
              <a:effectLst/>
              <a:latin typeface="+mn-lt"/>
              <a:ea typeface="+mn-ea"/>
              <a:cs typeface="+mn-cs"/>
            </a:endParaRPr>
          </a:p>
          <a:p>
            <a:pPr marL="0" lvl="1" defTabSz="921167">
              <a:defRPr/>
            </a:pPr>
            <a:endParaRPr lang="en-US" sz="1200" b="1" i="0" kern="1200" dirty="0">
              <a:solidFill>
                <a:schemeClr val="tx1"/>
              </a:solidFill>
              <a:effectLst/>
              <a:latin typeface="+mn-lt"/>
              <a:ea typeface="+mn-ea"/>
              <a:cs typeface="+mn-cs"/>
            </a:endParaRPr>
          </a:p>
          <a:p>
            <a:pPr marL="0" lvl="1" defTabSz="921167">
              <a:defRPr/>
            </a:pPr>
            <a:r>
              <a:rPr lang="en-US" sz="1200" b="1" i="0" kern="1200" dirty="0">
                <a:solidFill>
                  <a:schemeClr val="tx1"/>
                </a:solidFill>
                <a:effectLst/>
                <a:latin typeface="+mn-lt"/>
                <a:ea typeface="+mn-ea"/>
                <a:cs typeface="+mn-cs"/>
              </a:rPr>
              <a:t>ABA: Architectural Barriers Act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ABA</a:t>
            </a:r>
            <a:r>
              <a:rPr lang="en-US" sz="1200" b="0" i="0" kern="1200" dirty="0">
                <a:solidFill>
                  <a:schemeClr val="tx1"/>
                </a:solidFill>
                <a:effectLst/>
                <a:latin typeface="+mn-lt"/>
                <a:ea typeface="+mn-ea"/>
                <a:cs typeface="+mn-cs"/>
              </a:rPr>
              <a:t>) of 1968. President Lyndon Johnson, who signed the </a:t>
            </a:r>
            <a:r>
              <a:rPr lang="en-US" sz="1200" b="1" i="0" kern="1200" dirty="0">
                <a:solidFill>
                  <a:schemeClr val="tx1"/>
                </a:solidFill>
                <a:effectLst/>
                <a:latin typeface="+mn-lt"/>
                <a:ea typeface="+mn-ea"/>
                <a:cs typeface="+mn-cs"/>
              </a:rPr>
              <a:t>ABA</a:t>
            </a:r>
            <a:r>
              <a:rPr lang="en-US" sz="1200" b="0" i="0" kern="1200" dirty="0">
                <a:solidFill>
                  <a:schemeClr val="tx1"/>
                </a:solidFill>
                <a:effectLst/>
                <a:latin typeface="+mn-lt"/>
                <a:ea typeface="+mn-ea"/>
                <a:cs typeface="+mn-cs"/>
              </a:rPr>
              <a:t> into law in August 1968, characterized </a:t>
            </a:r>
            <a:r>
              <a:rPr lang="en-US" sz="1200" b="1" i="0" kern="1200" dirty="0">
                <a:solidFill>
                  <a:schemeClr val="tx1"/>
                </a:solidFill>
                <a:effectLst/>
                <a:latin typeface="+mn-lt"/>
                <a:ea typeface="+mn-ea"/>
                <a:cs typeface="+mn-cs"/>
              </a:rPr>
              <a:t>barriers</a:t>
            </a:r>
            <a:r>
              <a:rPr lang="en-US" sz="1200" b="0" i="0" kern="1200" dirty="0">
                <a:solidFill>
                  <a:schemeClr val="tx1"/>
                </a:solidFill>
                <a:effectLst/>
                <a:latin typeface="+mn-lt"/>
                <a:ea typeface="+mn-ea"/>
                <a:cs typeface="+mn-cs"/>
              </a:rPr>
              <a:t> to access as a failure on the part of government that perpetuated “cruel discrimination.” The </a:t>
            </a:r>
            <a:r>
              <a:rPr lang="en-US" sz="1200" b="1" i="0" kern="1200" dirty="0">
                <a:solidFill>
                  <a:schemeClr val="tx1"/>
                </a:solidFill>
                <a:effectLst/>
                <a:latin typeface="+mn-lt"/>
                <a:ea typeface="+mn-ea"/>
                <a:cs typeface="+mn-cs"/>
              </a:rPr>
              <a:t>ABA</a:t>
            </a:r>
            <a:r>
              <a:rPr lang="en-US" sz="1200" b="0" i="0" kern="1200" dirty="0">
                <a:solidFill>
                  <a:schemeClr val="tx1"/>
                </a:solidFill>
                <a:effectLst/>
                <a:latin typeface="+mn-lt"/>
                <a:ea typeface="+mn-ea"/>
                <a:cs typeface="+mn-cs"/>
              </a:rPr>
              <a:t> requires access to facilities designed, built, altered, or leased with Federal funds.</a:t>
            </a:r>
            <a:endParaRPr lang="en-US" sz="1200" b="1" i="0" kern="1200" dirty="0">
              <a:solidFill>
                <a:schemeClr val="tx1"/>
              </a:solidFill>
              <a:effectLst/>
              <a:latin typeface="+mn-lt"/>
              <a:ea typeface="+mn-ea"/>
              <a:cs typeface="+mn-cs"/>
            </a:endParaRPr>
          </a:p>
          <a:p>
            <a:pPr marL="0" lvl="1" defTabSz="921167">
              <a:defRPr/>
            </a:pPr>
            <a:endParaRPr lang="en-US" sz="1200" b="1" i="0" kern="1200" dirty="0">
              <a:solidFill>
                <a:schemeClr val="tx1"/>
              </a:solidFill>
              <a:effectLst/>
              <a:latin typeface="+mn-lt"/>
              <a:ea typeface="+mn-ea"/>
              <a:cs typeface="+mn-cs"/>
            </a:endParaRPr>
          </a:p>
          <a:p>
            <a:pPr marL="0" lvl="1" defTabSz="921167">
              <a:defRPr/>
            </a:pPr>
            <a:r>
              <a:rPr lang="en-US" sz="1200" b="1" i="0" kern="1200" dirty="0">
                <a:solidFill>
                  <a:schemeClr val="tx1"/>
                </a:solidFill>
                <a:effectLst/>
                <a:latin typeface="+mn-lt"/>
                <a:ea typeface="+mn-ea"/>
                <a:cs typeface="+mn-cs"/>
              </a:rPr>
              <a:t>Telecom</a:t>
            </a:r>
            <a:r>
              <a:rPr lang="en-US" sz="1200" b="0" i="0" kern="1200" dirty="0">
                <a:solidFill>
                  <a:schemeClr val="tx1"/>
                </a:solidFill>
                <a:effectLst/>
                <a:latin typeface="+mn-lt"/>
                <a:ea typeface="+mn-ea"/>
                <a:cs typeface="+mn-cs"/>
              </a:rPr>
              <a:t>: Signed into law by President Bill Clinton on Feb. 8, 1996, it was the first major revision of </a:t>
            </a:r>
            <a:r>
              <a:rPr lang="en-US" sz="1200" b="1" i="0" kern="1200" dirty="0">
                <a:solidFill>
                  <a:schemeClr val="tx1"/>
                </a:solidFill>
                <a:effectLst/>
                <a:latin typeface="+mn-lt"/>
                <a:ea typeface="+mn-ea"/>
                <a:cs typeface="+mn-cs"/>
              </a:rPr>
              <a:t>telecommunications</a:t>
            </a:r>
            <a:r>
              <a:rPr lang="en-US" sz="1200" b="0" i="0" kern="1200" dirty="0">
                <a:solidFill>
                  <a:schemeClr val="tx1"/>
                </a:solidFill>
                <a:effectLst/>
                <a:latin typeface="+mn-lt"/>
                <a:ea typeface="+mn-ea"/>
                <a:cs typeface="+mn-cs"/>
              </a:rPr>
              <a:t> regulation since the passage of the </a:t>
            </a:r>
            <a:r>
              <a:rPr lang="en-US" sz="1200" b="1" i="0" kern="1200" dirty="0">
                <a:solidFill>
                  <a:schemeClr val="tx1"/>
                </a:solidFill>
                <a:effectLst/>
                <a:latin typeface="+mn-lt"/>
                <a:ea typeface="+mn-ea"/>
                <a:cs typeface="+mn-cs"/>
              </a:rPr>
              <a:t>original Communications Act</a:t>
            </a:r>
            <a:r>
              <a:rPr lang="en-US" sz="1200" b="0" i="0" kern="1200" dirty="0">
                <a:solidFill>
                  <a:schemeClr val="tx1"/>
                </a:solidFill>
                <a:effectLst/>
                <a:latin typeface="+mn-lt"/>
                <a:ea typeface="+mn-ea"/>
                <a:cs typeface="+mn-cs"/>
              </a:rPr>
              <a:t> of 1934, which established the Federal </a:t>
            </a:r>
            <a:r>
              <a:rPr lang="en-US" sz="1200" b="1" i="0" kern="1200" dirty="0">
                <a:solidFill>
                  <a:schemeClr val="tx1"/>
                </a:solidFill>
                <a:effectLst/>
                <a:latin typeface="+mn-lt"/>
                <a:ea typeface="+mn-ea"/>
                <a:cs typeface="+mn-cs"/>
              </a:rPr>
              <a:t>Communications</a:t>
            </a:r>
            <a:r>
              <a:rPr lang="en-US" sz="1200" b="0" i="0" kern="1200" dirty="0">
                <a:solidFill>
                  <a:schemeClr val="tx1"/>
                </a:solidFill>
                <a:effectLst/>
                <a:latin typeface="+mn-lt"/>
                <a:ea typeface="+mn-ea"/>
                <a:cs typeface="+mn-cs"/>
              </a:rPr>
              <a:t> Commission and gave it jurisdiction over broadcasting and telephony.</a:t>
            </a:r>
          </a:p>
          <a:p>
            <a:pPr marL="0" lvl="1" defTabSz="921167">
              <a:defRPr/>
            </a:pPr>
            <a:endParaRPr lang="en-US" sz="1800" b="1" dirty="0"/>
          </a:p>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6</a:t>
            </a:fld>
            <a:endParaRPr lang="en-US" dirty="0"/>
          </a:p>
        </p:txBody>
      </p:sp>
    </p:spTree>
    <p:extLst>
      <p:ext uri="{BB962C8B-B14F-4D97-AF65-F5344CB8AC3E}">
        <p14:creationId xmlns:p14="http://schemas.microsoft.com/office/powerpoint/2010/main" val="45078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Plain text editor exception.</a:t>
            </a:r>
          </a:p>
          <a:p>
            <a:pPr marL="0" lvl="1" defTabSz="921167">
              <a:defRPr/>
            </a:pPr>
            <a:endParaRPr lang="en-US" sz="1800" b="1" dirty="0"/>
          </a:p>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43</a:t>
            </a:fld>
            <a:endParaRPr lang="en-US"/>
          </a:p>
        </p:txBody>
      </p:sp>
    </p:spTree>
    <p:extLst>
      <p:ext uri="{BB962C8B-B14F-4D97-AF65-F5344CB8AC3E}">
        <p14:creationId xmlns:p14="http://schemas.microsoft.com/office/powerpoint/2010/main" val="2883635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5C3882-A5A0-4DB6-92C8-58D5C50A6408}" type="slidenum">
              <a:rPr lang="en-US" smtClean="0"/>
              <a:t>44</a:t>
            </a:fld>
            <a:endParaRPr lang="en-US"/>
          </a:p>
        </p:txBody>
      </p:sp>
    </p:spTree>
    <p:extLst>
      <p:ext uri="{BB962C8B-B14F-4D97-AF65-F5344CB8AC3E}">
        <p14:creationId xmlns:p14="http://schemas.microsoft.com/office/powerpoint/2010/main" val="2231005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45</a:t>
            </a:fld>
            <a:endParaRPr lang="en-US"/>
          </a:p>
        </p:txBody>
      </p:sp>
    </p:spTree>
    <p:extLst>
      <p:ext uri="{BB962C8B-B14F-4D97-AF65-F5344CB8AC3E}">
        <p14:creationId xmlns:p14="http://schemas.microsoft.com/office/powerpoint/2010/main" val="1805382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0A5963-16A7-43C4-93A0-342F8C65F241}" type="slidenum">
              <a:rPr lang="en-US" altLang="en-US" smtClean="0"/>
              <a:pPr/>
              <a:t>46</a:t>
            </a:fld>
            <a:endParaRPr lang="en-US" altLang="en-US"/>
          </a:p>
        </p:txBody>
      </p:sp>
    </p:spTree>
    <p:extLst>
      <p:ext uri="{BB962C8B-B14F-4D97-AF65-F5344CB8AC3E}">
        <p14:creationId xmlns:p14="http://schemas.microsoft.com/office/powerpoint/2010/main" val="2463450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0A5963-16A7-43C4-93A0-342F8C65F241}" type="slidenum">
              <a:rPr lang="en-US" altLang="en-US" smtClean="0"/>
              <a:pPr/>
              <a:t>47</a:t>
            </a:fld>
            <a:endParaRPr lang="en-US" altLang="en-US"/>
          </a:p>
        </p:txBody>
      </p:sp>
    </p:spTree>
    <p:extLst>
      <p:ext uri="{BB962C8B-B14F-4D97-AF65-F5344CB8AC3E}">
        <p14:creationId xmlns:p14="http://schemas.microsoft.com/office/powerpoint/2010/main" val="73831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0A5963-16A7-43C4-93A0-342F8C65F241}" type="slidenum">
              <a:rPr lang="en-US" altLang="en-US" smtClean="0"/>
              <a:pPr/>
              <a:t>50</a:t>
            </a:fld>
            <a:endParaRPr lang="en-US" altLang="en-US"/>
          </a:p>
        </p:txBody>
      </p:sp>
    </p:spTree>
    <p:extLst>
      <p:ext uri="{BB962C8B-B14F-4D97-AF65-F5344CB8AC3E}">
        <p14:creationId xmlns:p14="http://schemas.microsoft.com/office/powerpoint/2010/main" val="386018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5C3882-A5A0-4DB6-92C8-58D5C50A6408}" type="slidenum">
              <a:rPr lang="en-US" smtClean="0"/>
              <a:t>51</a:t>
            </a:fld>
            <a:endParaRPr lang="en-US"/>
          </a:p>
        </p:txBody>
      </p:sp>
    </p:spTree>
    <p:extLst>
      <p:ext uri="{BB962C8B-B14F-4D97-AF65-F5344CB8AC3E}">
        <p14:creationId xmlns:p14="http://schemas.microsoft.com/office/powerpoint/2010/main" val="2955655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52</a:t>
            </a:fld>
            <a:endParaRPr lang="en-US"/>
          </a:p>
        </p:txBody>
      </p:sp>
    </p:spTree>
    <p:extLst>
      <p:ext uri="{BB962C8B-B14F-4D97-AF65-F5344CB8AC3E}">
        <p14:creationId xmlns:p14="http://schemas.microsoft.com/office/powerpoint/2010/main" val="668373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53</a:t>
            </a:fld>
            <a:endParaRPr lang="en-US"/>
          </a:p>
        </p:txBody>
      </p:sp>
    </p:spTree>
    <p:extLst>
      <p:ext uri="{BB962C8B-B14F-4D97-AF65-F5344CB8AC3E}">
        <p14:creationId xmlns:p14="http://schemas.microsoft.com/office/powerpoint/2010/main" val="2425571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55</a:t>
            </a:fld>
            <a:endParaRPr lang="en-US"/>
          </a:p>
        </p:txBody>
      </p:sp>
    </p:spTree>
    <p:extLst>
      <p:ext uri="{BB962C8B-B14F-4D97-AF65-F5344CB8AC3E}">
        <p14:creationId xmlns:p14="http://schemas.microsoft.com/office/powerpoint/2010/main" val="2915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21167"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Enforcement</a:t>
            </a:r>
            <a:r>
              <a:rPr lang="en-US" sz="1200" b="0" i="0" kern="1200" dirty="0">
                <a:solidFill>
                  <a:schemeClr val="tx1"/>
                </a:solidFill>
                <a:effectLst/>
                <a:latin typeface="+mn-lt"/>
                <a:ea typeface="+mn-ea"/>
                <a:cs typeface="+mn-cs"/>
              </a:rPr>
              <a:t>: Office of Civil Rights at the agency that provided the funds, or to the </a:t>
            </a:r>
            <a:r>
              <a:rPr lang="en-US" sz="1200" b="1" i="0" kern="1200" dirty="0">
                <a:solidFill>
                  <a:schemeClr val="tx1"/>
                </a:solidFill>
                <a:effectLst/>
                <a:latin typeface="+mn-lt"/>
                <a:ea typeface="+mn-ea"/>
                <a:cs typeface="+mn-cs"/>
              </a:rPr>
              <a:t>U.S. Department of Justice, Civil Rights Division</a:t>
            </a:r>
            <a:r>
              <a:rPr lang="en-US" sz="1200" b="0" i="0" kern="1200" dirty="0">
                <a:solidFill>
                  <a:schemeClr val="tx1"/>
                </a:solidFill>
                <a:effectLst/>
                <a:latin typeface="+mn-lt"/>
                <a:ea typeface="+mn-ea"/>
                <a:cs typeface="+mn-cs"/>
              </a:rPr>
              <a:t>, Coordination and Review Section, P.O. Box 66118, Washington, DC, 20035-6118 or use the form at: https://www.ada.gov/t2cmpfrm.htm.</a:t>
            </a:r>
          </a:p>
          <a:p>
            <a:pPr marL="0" lvl="1" defTabSz="921167">
              <a:defRPr/>
            </a:pPr>
            <a:endParaRPr lang="en-US" sz="1200" b="0" i="0" kern="1200" dirty="0">
              <a:solidFill>
                <a:schemeClr val="tx1"/>
              </a:solidFill>
              <a:effectLst/>
              <a:latin typeface="+mn-lt"/>
              <a:ea typeface="+mn-ea"/>
              <a:cs typeface="+mn-cs"/>
            </a:endParaRPr>
          </a:p>
          <a:p>
            <a:pPr marL="0" lvl="1" defTabSz="921167">
              <a:defRPr/>
            </a:pPr>
            <a:r>
              <a:rPr lang="en-US" sz="1200" b="1" i="0" kern="1200" dirty="0">
                <a:solidFill>
                  <a:schemeClr val="tx1"/>
                </a:solidFill>
                <a:effectLst/>
                <a:latin typeface="+mn-lt"/>
                <a:ea typeface="+mn-ea"/>
                <a:cs typeface="+mn-cs"/>
              </a:rPr>
              <a:t>Enforcement in Education: </a:t>
            </a:r>
            <a:r>
              <a:rPr lang="en-US" sz="1200" b="0" i="0" kern="1200" dirty="0">
                <a:solidFill>
                  <a:schemeClr val="tx1"/>
                </a:solidFill>
                <a:effectLst/>
                <a:latin typeface="+mn-lt"/>
                <a:ea typeface="+mn-ea"/>
                <a:cs typeface="+mn-cs"/>
              </a:rPr>
              <a:t>Office of Civil Rights </a:t>
            </a:r>
            <a:r>
              <a:rPr lang="en-US" sz="1200" b="1" i="0" kern="1200" dirty="0">
                <a:solidFill>
                  <a:schemeClr val="tx1"/>
                </a:solidFill>
                <a:effectLst/>
                <a:latin typeface="+mn-lt"/>
                <a:ea typeface="+mn-ea"/>
                <a:cs typeface="+mn-cs"/>
              </a:rPr>
              <a:t>OCR</a:t>
            </a:r>
            <a:r>
              <a:rPr lang="en-US" sz="1200" b="0" i="0" kern="1200" dirty="0">
                <a:solidFill>
                  <a:schemeClr val="tx1"/>
                </a:solidFill>
                <a:effectLst/>
                <a:latin typeface="+mn-lt"/>
                <a:ea typeface="+mn-ea"/>
                <a:cs typeface="+mn-cs"/>
              </a:rPr>
              <a:t>, a component of the </a:t>
            </a:r>
            <a:r>
              <a:rPr lang="en-US" sz="1200" b="1" i="0" kern="1200" dirty="0">
                <a:solidFill>
                  <a:schemeClr val="tx1"/>
                </a:solidFill>
                <a:effectLst/>
                <a:latin typeface="+mn-lt"/>
                <a:ea typeface="+mn-ea"/>
                <a:cs typeface="+mn-cs"/>
              </a:rPr>
              <a:t>U.S. Department of Education</a:t>
            </a:r>
            <a:r>
              <a:rPr lang="en-US" sz="1200" b="0" i="0" kern="1200" dirty="0">
                <a:solidFill>
                  <a:schemeClr val="tx1"/>
                </a:solidFill>
                <a:effectLst/>
                <a:latin typeface="+mn-lt"/>
                <a:ea typeface="+mn-ea"/>
                <a:cs typeface="+mn-cs"/>
              </a:rPr>
              <a:t>, enforces Section 504 of the Rehabilitation Act of 1973, as amended, (Section 504) a civil rights statute which prohibits discrimination against individuals with disabilities - for educational related complaints only.</a:t>
            </a:r>
            <a:endParaRPr lang="en-US" sz="1800" b="1" dirty="0"/>
          </a:p>
          <a:p>
            <a:pPr marL="0" lvl="1" defTabSz="921167">
              <a:defRPr/>
            </a:pPr>
            <a:endParaRPr lang="en-US" sz="1800" b="1" dirty="0"/>
          </a:p>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ADA </a:t>
            </a:r>
            <a:r>
              <a:rPr lang="en-US" sz="1800" dirty="0"/>
              <a:t>= Americans with Disabilities Act</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err="1"/>
              <a:t>DoJ</a:t>
            </a:r>
            <a:r>
              <a:rPr lang="en-US" sz="1800" b="0" dirty="0"/>
              <a:t> </a:t>
            </a:r>
            <a:r>
              <a:rPr lang="en-US" sz="1800" dirty="0"/>
              <a:t>= Department of Justice</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dirty="0"/>
              <a:t>OCR = </a:t>
            </a:r>
            <a:r>
              <a:rPr lang="en-US" sz="1800" b="0" i="0" kern="1200" dirty="0">
                <a:solidFill>
                  <a:schemeClr val="tx1"/>
                </a:solidFill>
                <a:effectLst/>
                <a:latin typeface="+mn-lt"/>
                <a:ea typeface="+mn-ea"/>
                <a:cs typeface="+mn-cs"/>
              </a:rPr>
              <a:t>Office of Civil Rights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OMB </a:t>
            </a:r>
            <a:r>
              <a:rPr lang="en-US" sz="1800" dirty="0"/>
              <a:t>= </a:t>
            </a:r>
            <a:r>
              <a:rPr lang="en-US" sz="1200" b="0" i="0" kern="1200" dirty="0">
                <a:solidFill>
                  <a:schemeClr val="tx1"/>
                </a:solidFill>
                <a:effectLst/>
                <a:latin typeface="+mn-lt"/>
                <a:ea typeface="+mn-ea"/>
                <a:cs typeface="+mn-cs"/>
              </a:rPr>
              <a:t>Office of Management and Budget</a:t>
            </a:r>
            <a:endParaRPr lang="en-US" dirty="0"/>
          </a:p>
        </p:txBody>
      </p:sp>
      <p:sp>
        <p:nvSpPr>
          <p:cNvPr id="4" name="Slide Number Placeholder 3"/>
          <p:cNvSpPr>
            <a:spLocks noGrp="1"/>
          </p:cNvSpPr>
          <p:nvPr>
            <p:ph type="sldNum" sz="quarter" idx="10"/>
          </p:nvPr>
        </p:nvSpPr>
        <p:spPr/>
        <p:txBody>
          <a:bodyPr/>
          <a:lstStyle/>
          <a:p>
            <a:fld id="{8D6CA246-FC01-4D77-98BA-B6FA83EE2596}" type="slidenum">
              <a:rPr lang="en-US" smtClean="0"/>
              <a:t>7</a:t>
            </a:fld>
            <a:endParaRPr lang="en-US"/>
          </a:p>
        </p:txBody>
      </p:sp>
    </p:spTree>
    <p:extLst>
      <p:ext uri="{BB962C8B-B14F-4D97-AF65-F5344CB8AC3E}">
        <p14:creationId xmlns:p14="http://schemas.microsoft.com/office/powerpoint/2010/main" val="3916284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dirty="0"/>
              <a:t>Links: https://www.access-board.gov/guidelines-and-standards/communications-and-it/about-the-ict-refresh/final-regulatory-impact-analysis</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56</a:t>
            </a:fld>
            <a:endParaRPr lang="en-US"/>
          </a:p>
        </p:txBody>
      </p:sp>
    </p:spTree>
    <p:extLst>
      <p:ext uri="{BB962C8B-B14F-4D97-AF65-F5344CB8AC3E}">
        <p14:creationId xmlns:p14="http://schemas.microsoft.com/office/powerpoint/2010/main" val="620048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State and</a:t>
            </a:r>
            <a:r>
              <a:rPr lang="en-US" u="none" baseline="0" dirty="0"/>
              <a:t> Local Governments Laws and Regulations come </a:t>
            </a:r>
            <a:r>
              <a:rPr lang="en-US" b="1" u="none" baseline="0" dirty="0"/>
              <a:t>after</a:t>
            </a:r>
            <a:r>
              <a:rPr lang="en-US" u="none" baseline="0" dirty="0"/>
              <a:t> Federal Laws and Regulations in precedence. </a:t>
            </a:r>
            <a:br>
              <a:rPr lang="en-US" u="none" baseline="0" dirty="0"/>
            </a:br>
            <a:r>
              <a:rPr lang="en-US" u="none" baseline="0" dirty="0"/>
              <a:t>In this order Federal, then State, then Local.</a:t>
            </a:r>
          </a:p>
          <a:p>
            <a:endParaRPr lang="en-US" u="none" baseline="0" dirty="0"/>
          </a:p>
          <a:p>
            <a:r>
              <a:rPr lang="en-US" dirty="0"/>
              <a:t>This more of WHO is responsible for WHAT as far as creating</a:t>
            </a:r>
            <a:r>
              <a:rPr lang="en-US" baseline="0" dirty="0"/>
              <a:t>, implementing and defending the laws and regulations go</a:t>
            </a:r>
            <a:r>
              <a:rPr lang="en-US" dirty="0"/>
              <a:t>.</a:t>
            </a:r>
            <a:endParaRPr lang="en-US" u="none" dirty="0"/>
          </a:p>
          <a:p>
            <a:endParaRPr lang="en-US" u="sng" dirty="0"/>
          </a:p>
          <a:p>
            <a:r>
              <a:rPr lang="en-US" u="sng" dirty="0"/>
              <a:t>Legislative</a:t>
            </a:r>
            <a:r>
              <a:rPr lang="en-US" dirty="0"/>
              <a:t>: </a:t>
            </a:r>
            <a:br>
              <a:rPr lang="en-US" dirty="0"/>
            </a:br>
            <a:r>
              <a:rPr lang="en-US" b="1" dirty="0"/>
              <a:t>Make the Laws – ADA, ACAA, Rehabilitation Act, CVAA</a:t>
            </a:r>
            <a:br>
              <a:rPr lang="en-US" dirty="0"/>
            </a:br>
            <a:r>
              <a:rPr lang="en-US" dirty="0"/>
              <a:t>(US Congress (Senate</a:t>
            </a:r>
            <a:r>
              <a:rPr lang="en-US" baseline="0" dirty="0"/>
              <a:t> and House of Representatives.</a:t>
            </a:r>
            <a:r>
              <a:rPr lang="en-US" dirty="0"/>
              <a:t>) - and agencies that support Congress </a:t>
            </a:r>
            <a:br>
              <a:rPr lang="en-US" dirty="0"/>
            </a:br>
            <a:r>
              <a:rPr lang="en-US" dirty="0"/>
              <a:t>[Congressional Budget Office (CBO), Government Accountability Office (GAO), Government Printing Office (GPO)</a:t>
            </a:r>
          </a:p>
          <a:p>
            <a:r>
              <a:rPr lang="en-US" dirty="0"/>
              <a:t>Library of Congress (LOC)])</a:t>
            </a:r>
            <a:br>
              <a:rPr lang="en-US" dirty="0"/>
            </a:br>
            <a:endParaRPr lang="en-US" dirty="0"/>
          </a:p>
          <a:p>
            <a:r>
              <a:rPr lang="en-US" u="sng" dirty="0"/>
              <a:t>Executive</a:t>
            </a:r>
            <a:r>
              <a:rPr lang="en-US" dirty="0"/>
              <a:t>: </a:t>
            </a:r>
            <a:br>
              <a:rPr lang="en-US" dirty="0"/>
            </a:br>
            <a:r>
              <a:rPr lang="en-US" b="1" dirty="0"/>
              <a:t>Enforce the Laws, Write &amp; Enforce Regulations (Rules) – FAR, Standards</a:t>
            </a:r>
            <a:br>
              <a:rPr lang="en-US" dirty="0"/>
            </a:br>
            <a:r>
              <a:rPr lang="en-US" dirty="0"/>
              <a:t>(President/Vice President, Departments, Agencies)</a:t>
            </a:r>
            <a:br>
              <a:rPr lang="en-US" dirty="0"/>
            </a:br>
            <a:endParaRPr lang="en-US" dirty="0"/>
          </a:p>
          <a:p>
            <a:r>
              <a:rPr lang="en-US" u="sng" dirty="0"/>
              <a:t>Judicial</a:t>
            </a:r>
            <a:r>
              <a:rPr lang="en-US" dirty="0"/>
              <a:t>:</a:t>
            </a:r>
            <a:br>
              <a:rPr lang="en-US" dirty="0"/>
            </a:br>
            <a:r>
              <a:rPr lang="en-US" b="1" dirty="0"/>
              <a:t>Interpret the Laws </a:t>
            </a:r>
            <a:r>
              <a:rPr lang="en-US" b="0" dirty="0"/>
              <a:t>(and Constitution)</a:t>
            </a:r>
            <a:br>
              <a:rPr lang="en-US" b="1" dirty="0"/>
            </a:br>
            <a:r>
              <a:rPr lang="en-US" b="0" dirty="0"/>
              <a:t>(Courts, Court System)</a:t>
            </a:r>
          </a:p>
          <a:p>
            <a:endParaRPr lang="en-US" b="0" dirty="0"/>
          </a:p>
          <a:p>
            <a:pPr marL="0" lvl="1" defTabSz="921167">
              <a:defRPr/>
            </a:pPr>
            <a:r>
              <a:rPr lang="en-US" sz="1800" b="1" dirty="0"/>
              <a:t>Acronyms &amp; Abbreviations: </a:t>
            </a:r>
            <a:endParaRPr lang="en-US" sz="1800" dirty="0"/>
          </a:p>
          <a:p>
            <a:pPr marL="0" lvl="1" defTabSz="921167">
              <a:defRPr/>
            </a:pPr>
            <a:r>
              <a:rPr lang="en-US" sz="1800" dirty="0"/>
              <a:t>ACAA = </a:t>
            </a:r>
            <a:r>
              <a:rPr lang="en-US" dirty="0"/>
              <a:t>Air Carrier Access Act</a:t>
            </a:r>
            <a:r>
              <a:rPr lang="en-US" sz="1800" dirty="0"/>
              <a:t> </a:t>
            </a:r>
          </a:p>
          <a:p>
            <a:pPr marL="0" lvl="1" defTabSz="921167">
              <a:defRPr/>
            </a:pPr>
            <a:r>
              <a:rPr lang="en-US" sz="1800" dirty="0"/>
              <a:t>LOC = Library</a:t>
            </a:r>
            <a:r>
              <a:rPr lang="en-US" sz="1800" baseline="0" dirty="0"/>
              <a:t> of Congress</a:t>
            </a:r>
            <a:r>
              <a:rPr lang="en-US" sz="1800" dirty="0"/>
              <a:t> </a:t>
            </a:r>
          </a:p>
          <a:p>
            <a:pPr marL="0" lvl="1" defTabSz="921167">
              <a:defRPr/>
            </a:pPr>
            <a:r>
              <a:rPr lang="en-US" sz="1800" dirty="0"/>
              <a:t>GAO = Government Accountability Office </a:t>
            </a:r>
          </a:p>
          <a:p>
            <a:pPr marL="0" lvl="1" defTabSz="921167">
              <a:defRPr/>
            </a:pPr>
            <a:r>
              <a:rPr lang="en-US" sz="1800" dirty="0"/>
              <a:t>FAR = </a:t>
            </a:r>
            <a:r>
              <a:rPr lang="en-US" sz="1200" kern="1200" dirty="0">
                <a:solidFill>
                  <a:schemeClr val="tx1"/>
                </a:solidFill>
                <a:effectLst/>
                <a:latin typeface="Arial" charset="0"/>
                <a:ea typeface="+mn-ea"/>
                <a:cs typeface="+mn-cs"/>
              </a:rPr>
              <a:t>Federal Acquisition Regulations</a:t>
            </a:r>
          </a:p>
          <a:p>
            <a:pPr marL="0" lvl="1" defTabSz="921167">
              <a:defRPr/>
            </a:pPr>
            <a:r>
              <a:rPr lang="en-US" sz="1800" dirty="0"/>
              <a:t>GPO = Government Printing Office </a:t>
            </a:r>
            <a:endParaRPr lang="en-US" b="0" dirty="0"/>
          </a:p>
          <a:p>
            <a:r>
              <a:rPr lang="en-US" dirty="0"/>
              <a:t>VP = Vice President</a:t>
            </a:r>
          </a:p>
        </p:txBody>
      </p:sp>
      <p:sp>
        <p:nvSpPr>
          <p:cNvPr id="4" name="Slide Number Placeholder 3"/>
          <p:cNvSpPr>
            <a:spLocks noGrp="1"/>
          </p:cNvSpPr>
          <p:nvPr>
            <p:ph type="sldNum" sz="quarter" idx="10"/>
          </p:nvPr>
        </p:nvSpPr>
        <p:spPr/>
        <p:txBody>
          <a:bodyPr/>
          <a:lstStyle/>
          <a:p>
            <a:fld id="{075D3655-C7DA-4C74-B302-2E57F5AC1457}" type="slidenum">
              <a:rPr lang="en-US" smtClean="0"/>
              <a:t>8</a:t>
            </a:fld>
            <a:endParaRPr lang="en-US" dirty="0"/>
          </a:p>
        </p:txBody>
      </p:sp>
    </p:spTree>
    <p:extLst>
      <p:ext uri="{BB962C8B-B14F-4D97-AF65-F5344CB8AC3E}">
        <p14:creationId xmlns:p14="http://schemas.microsoft.com/office/powerpoint/2010/main" val="1818462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We</a:t>
            </a:r>
            <a:r>
              <a:rPr lang="en-US" baseline="0" dirty="0"/>
              <a:t> talked about </a:t>
            </a:r>
            <a:r>
              <a:rPr lang="en-US" dirty="0"/>
              <a:t>‘WHO is responsible for WHAT’ within the US Government concerning Section 508 and</a:t>
            </a:r>
            <a:r>
              <a:rPr lang="en-US" baseline="0" dirty="0"/>
              <a:t> accessibility oversight</a:t>
            </a:r>
            <a:r>
              <a:rPr lang="en-US" dirty="0"/>
              <a:t>. I want to touch on the Overall Authority of the Law, and what is proscribed in it – in more general terms and implementation steps. </a:t>
            </a:r>
          </a:p>
          <a:p>
            <a:pPr lvl="0"/>
            <a:endParaRPr lang="en-US" dirty="0"/>
          </a:p>
          <a:p>
            <a:pPr lvl="0"/>
            <a:r>
              <a:rPr lang="en-US" dirty="0"/>
              <a:t>LAW - Section 508 of the Rehabilitation Act </a:t>
            </a:r>
          </a:p>
          <a:p>
            <a:pPr lvl="1"/>
            <a:r>
              <a:rPr lang="en-US" dirty="0"/>
              <a:t>29 U.S.C. § 794d</a:t>
            </a:r>
            <a:br>
              <a:rPr lang="en-US" dirty="0"/>
            </a:br>
            <a:endParaRPr lang="en-US" dirty="0"/>
          </a:p>
          <a:p>
            <a:pPr lvl="0"/>
            <a:r>
              <a:rPr lang="en-US" dirty="0"/>
              <a:t>STANDARDS - Implementing REGULATION of the LAW</a:t>
            </a:r>
          </a:p>
          <a:p>
            <a:pPr lvl="1">
              <a:lnSpc>
                <a:spcPct val="80000"/>
              </a:lnSpc>
            </a:pPr>
            <a:r>
              <a:rPr lang="en-US" dirty="0"/>
              <a:t>LAW mandates U.S. Access Board to create and update EIT/ICT Standards for Section 508</a:t>
            </a:r>
            <a:br>
              <a:rPr lang="en-US" dirty="0"/>
            </a:br>
            <a:r>
              <a:rPr lang="en-US" b="0" dirty="0"/>
              <a:t>Electronic and Information Technology Accessibility Standards (Section 508)</a:t>
            </a:r>
            <a:br>
              <a:rPr lang="en-US" b="0" dirty="0"/>
            </a:br>
            <a:r>
              <a:rPr lang="en-US" dirty="0"/>
              <a:t>ICT</a:t>
            </a:r>
            <a:r>
              <a:rPr lang="en-US" baseline="0" dirty="0"/>
              <a:t> = </a:t>
            </a:r>
            <a:r>
              <a:rPr lang="en-US" dirty="0"/>
              <a:t>Information and Communications Technology</a:t>
            </a:r>
            <a:br>
              <a:rPr lang="en-US" dirty="0"/>
            </a:br>
            <a:r>
              <a:rPr lang="en-US" sz="2800" dirty="0"/>
              <a:t>Architectural Transportation and Compliance Board, 1973</a:t>
            </a:r>
          </a:p>
          <a:p>
            <a:pPr lvl="1">
              <a:lnSpc>
                <a:spcPct val="80000"/>
              </a:lnSpc>
            </a:pPr>
            <a:r>
              <a:rPr lang="en-US" sz="2400" dirty="0"/>
              <a:t>Independent Micro-Agency (29 staff)</a:t>
            </a:r>
          </a:p>
          <a:p>
            <a:pPr lvl="1"/>
            <a:br>
              <a:rPr lang="en-US" dirty="0"/>
            </a:br>
            <a:endParaRPr lang="en-US" dirty="0"/>
          </a:p>
          <a:p>
            <a:pPr lvl="0"/>
            <a:r>
              <a:rPr lang="en-US" dirty="0"/>
              <a:t>FAR 508 RULE - Implementing REGULATION of the LAW</a:t>
            </a:r>
          </a:p>
          <a:p>
            <a:pPr lvl="1"/>
            <a:r>
              <a:rPr lang="en-US" dirty="0"/>
              <a:t>LAW mandates Section 508 STANDARDS clause be included in, and, therefore </a:t>
            </a:r>
            <a:r>
              <a:rPr lang="en-US" dirty="0">
                <a:solidFill>
                  <a:srgbClr val="C00000"/>
                </a:solidFill>
              </a:rPr>
              <a:t>ENFORCED</a:t>
            </a:r>
            <a:r>
              <a:rPr lang="en-US" dirty="0"/>
              <a:t> through the Federal Acquisition Regulation (FAR) </a:t>
            </a:r>
          </a:p>
          <a:p>
            <a:pPr lvl="1"/>
            <a:endParaRPr lang="en-US" dirty="0"/>
          </a:p>
          <a:p>
            <a:pPr lvl="0"/>
            <a:r>
              <a:rPr lang="en-US" dirty="0"/>
              <a:t>Agency Procurement &amp; Policy Documents</a:t>
            </a:r>
          </a:p>
          <a:p>
            <a:pPr lvl="1"/>
            <a:r>
              <a:rPr lang="en-US" dirty="0"/>
              <a:t>LAW mandates Agencies MUST update their Acquisition Process with-in 6 months of NEW or UPDATED 508 Standards being published in the Federal Register (2018 </a:t>
            </a:r>
            <a:r>
              <a:rPr lang="en-US" sz="1200" b="1" i="0" kern="1200" dirty="0">
                <a:solidFill>
                  <a:schemeClr val="tx1"/>
                </a:solidFill>
                <a:effectLst/>
                <a:latin typeface="+mn-lt"/>
                <a:ea typeface="+mn-ea"/>
                <a:cs typeface="+mn-cs"/>
              </a:rPr>
              <a:t>Federal Register</a:t>
            </a:r>
            <a:r>
              <a:rPr lang="en-US" sz="1200" b="0" i="0" kern="1200" dirty="0">
                <a:solidFill>
                  <a:schemeClr val="tx1"/>
                </a:solidFill>
                <a:effectLst/>
                <a:latin typeface="+mn-lt"/>
                <a:ea typeface="+mn-ea"/>
                <a:cs typeface="+mn-cs"/>
              </a:rPr>
              <a:t> (82 FR 5790) </a:t>
            </a:r>
            <a:r>
              <a:rPr lang="en-US" dirty="0"/>
              <a:t>)</a:t>
            </a:r>
          </a:p>
          <a:p>
            <a:endParaRPr lang="en-US" dirty="0"/>
          </a:p>
          <a:p>
            <a:pPr marL="0" lvl="1" defTabSz="921167">
              <a:defRPr/>
            </a:pPr>
            <a:r>
              <a:rPr lang="en-US" sz="1800" b="1" dirty="0"/>
              <a:t>Acronyms &amp; Abbreviations: </a:t>
            </a:r>
            <a:endParaRPr lang="en-US" sz="1800" dirty="0"/>
          </a:p>
          <a:p>
            <a:pPr marL="0" lvl="1" defTabSz="921167">
              <a:defRPr/>
            </a:pPr>
            <a:r>
              <a:rPr lang="en-US" sz="1800" baseline="0" dirty="0"/>
              <a:t>ICT</a:t>
            </a:r>
            <a:r>
              <a:rPr lang="en-US" sz="1800" dirty="0"/>
              <a:t>= </a:t>
            </a:r>
            <a:r>
              <a:rPr lang="en-US" sz="1800" kern="1200" dirty="0">
                <a:solidFill>
                  <a:schemeClr val="tx1"/>
                </a:solidFill>
                <a:effectLst/>
                <a:latin typeface="Arial" charset="0"/>
                <a:ea typeface="+mn-ea"/>
                <a:cs typeface="+mn-cs"/>
              </a:rPr>
              <a:t>Information and Communications Technology</a:t>
            </a:r>
            <a:r>
              <a:rPr lang="en-US" sz="1800" dirty="0"/>
              <a:t> </a:t>
            </a:r>
          </a:p>
          <a:p>
            <a:pPr marL="0" lvl="1" defTabSz="921167">
              <a:defRPr/>
            </a:pPr>
            <a:r>
              <a:rPr lang="en-US" sz="1800" baseline="0" dirty="0"/>
              <a:t>EIT</a:t>
            </a:r>
            <a:r>
              <a:rPr lang="en-US" sz="1800" dirty="0"/>
              <a:t> = </a:t>
            </a:r>
            <a:r>
              <a:rPr lang="en-US" sz="1200" kern="1200" dirty="0">
                <a:solidFill>
                  <a:schemeClr val="tx1"/>
                </a:solidFill>
                <a:effectLst/>
                <a:latin typeface="Arial" charset="0"/>
                <a:ea typeface="+mn-ea"/>
                <a:cs typeface="+mn-cs"/>
              </a:rPr>
              <a:t>Electronic and Information Technology</a:t>
            </a:r>
          </a:p>
          <a:p>
            <a:pPr marL="0" marR="0" lvl="1" indent="0" algn="l" defTabSz="921167" rtl="0" eaLnBrk="1" fontAlgn="base" latinLnBrk="0" hangingPunct="1">
              <a:lnSpc>
                <a:spcPct val="100000"/>
              </a:lnSpc>
              <a:spcBef>
                <a:spcPct val="30000"/>
              </a:spcBef>
              <a:spcAft>
                <a:spcPct val="0"/>
              </a:spcAft>
              <a:buClrTx/>
              <a:buSzTx/>
              <a:buFontTx/>
              <a:buNone/>
              <a:tabLst/>
              <a:defRPr/>
            </a:pPr>
            <a:r>
              <a:rPr lang="en-US" sz="1200" b="0" kern="1200" dirty="0">
                <a:solidFill>
                  <a:schemeClr val="tx1"/>
                </a:solidFill>
                <a:effectLst/>
                <a:latin typeface="Arial" charset="0"/>
                <a:ea typeface="+mn-ea"/>
                <a:cs typeface="+mn-cs"/>
              </a:rPr>
              <a:t>USC (U.S.C.)</a:t>
            </a:r>
            <a:r>
              <a:rPr lang="en-US" sz="1200" b="0" kern="1200" baseline="0" dirty="0">
                <a:solidFill>
                  <a:schemeClr val="tx1"/>
                </a:solidFill>
                <a:effectLst/>
                <a:latin typeface="Arial" charset="0"/>
                <a:ea typeface="+mn-ea"/>
                <a:cs typeface="+mn-cs"/>
              </a:rPr>
              <a:t> = </a:t>
            </a:r>
            <a:r>
              <a:rPr lang="en-US" sz="1200" kern="1200" dirty="0">
                <a:solidFill>
                  <a:schemeClr val="tx1"/>
                </a:solidFill>
                <a:effectLst/>
                <a:latin typeface="Arial" charset="0"/>
                <a:ea typeface="+mn-ea"/>
                <a:cs typeface="+mn-cs"/>
              </a:rPr>
              <a:t>United States Code</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9</a:t>
            </a:fld>
            <a:endParaRPr lang="en-US" dirty="0"/>
          </a:p>
        </p:txBody>
      </p:sp>
    </p:spTree>
    <p:extLst>
      <p:ext uri="{BB962C8B-B14F-4D97-AF65-F5344CB8AC3E}">
        <p14:creationId xmlns:p14="http://schemas.microsoft.com/office/powerpoint/2010/main" val="205696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ICT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OS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11</a:t>
            </a:fld>
            <a:endParaRPr lang="en-US"/>
          </a:p>
        </p:txBody>
      </p:sp>
    </p:spTree>
    <p:extLst>
      <p:ext uri="{BB962C8B-B14F-4D97-AF65-F5344CB8AC3E}">
        <p14:creationId xmlns:p14="http://schemas.microsoft.com/office/powerpoint/2010/main" val="314765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endParaRPr lang="en-US" dirty="0"/>
          </a:p>
        </p:txBody>
      </p:sp>
      <p:sp>
        <p:nvSpPr>
          <p:cNvPr id="4" name="Slide Number Placeholder 3"/>
          <p:cNvSpPr>
            <a:spLocks noGrp="1"/>
          </p:cNvSpPr>
          <p:nvPr>
            <p:ph type="sldNum" sz="quarter" idx="10"/>
          </p:nvPr>
        </p:nvSpPr>
        <p:spPr/>
        <p:txBody>
          <a:bodyPr/>
          <a:lstStyle/>
          <a:p>
            <a:fld id="{075D3655-C7DA-4C74-B302-2E57F5AC1457}" type="slidenum">
              <a:rPr lang="en-US" smtClean="0"/>
              <a:t>12</a:t>
            </a:fld>
            <a:endParaRPr lang="en-US"/>
          </a:p>
        </p:txBody>
      </p:sp>
    </p:spTree>
    <p:extLst>
      <p:ext uri="{BB962C8B-B14F-4D97-AF65-F5344CB8AC3E}">
        <p14:creationId xmlns:p14="http://schemas.microsoft.com/office/powerpoint/2010/main" val="283180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1167">
              <a:defRPr/>
            </a:pPr>
            <a:r>
              <a:rPr lang="en-US" sz="1800" b="1" dirty="0"/>
              <a:t>Acronyms &amp; Abbreviations: </a:t>
            </a:r>
            <a:endParaRPr lang="en-US" sz="1800" dirty="0"/>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pPr marL="0" marR="0" lvl="1" indent="0" algn="l" defTabSz="921167" rtl="0" eaLnBrk="1" fontAlgn="auto" latinLnBrk="0" hangingPunct="1">
              <a:lnSpc>
                <a:spcPct val="100000"/>
              </a:lnSpc>
              <a:spcBef>
                <a:spcPts val="0"/>
              </a:spcBef>
              <a:spcAft>
                <a:spcPts val="0"/>
              </a:spcAft>
              <a:buClrTx/>
              <a:buSzTx/>
              <a:buFontTx/>
              <a:buNone/>
              <a:tabLst/>
              <a:defRPr/>
            </a:pPr>
            <a:r>
              <a:rPr lang="en-US" sz="1800" b="0" dirty="0"/>
              <a:t>?? </a:t>
            </a:r>
            <a:r>
              <a:rPr lang="en-US" sz="1800" dirty="0"/>
              <a:t>= ??</a:t>
            </a:r>
          </a:p>
          <a:p>
            <a:r>
              <a:rPr lang="en-US" dirty="0"/>
              <a:t> 255 already had Usability Requirements – 508 did not</a:t>
            </a:r>
          </a:p>
        </p:txBody>
      </p:sp>
      <p:sp>
        <p:nvSpPr>
          <p:cNvPr id="4" name="Slide Number Placeholder 3"/>
          <p:cNvSpPr>
            <a:spLocks noGrp="1"/>
          </p:cNvSpPr>
          <p:nvPr>
            <p:ph type="sldNum" sz="quarter" idx="10"/>
          </p:nvPr>
        </p:nvSpPr>
        <p:spPr/>
        <p:txBody>
          <a:bodyPr/>
          <a:lstStyle/>
          <a:p>
            <a:fld id="{075D3655-C7DA-4C74-B302-2E57F5AC1457}" type="slidenum">
              <a:rPr lang="en-US" smtClean="0"/>
              <a:t>13</a:t>
            </a:fld>
            <a:endParaRPr lang="en-US"/>
          </a:p>
        </p:txBody>
      </p:sp>
    </p:spTree>
    <p:extLst>
      <p:ext uri="{BB962C8B-B14F-4D97-AF65-F5344CB8AC3E}">
        <p14:creationId xmlns:p14="http://schemas.microsoft.com/office/powerpoint/2010/main" val="11296947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7C8"/>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EB8C7F6-923E-4FA6-A66E-FFE55766AB44}"/>
              </a:ext>
            </a:extLst>
          </p:cNvPr>
          <p:cNvSpPr>
            <a:spLocks noGrp="1"/>
          </p:cNvSpPr>
          <p:nvPr>
            <p:ph type="sldNum" sz="quarter" idx="12"/>
          </p:nvPr>
        </p:nvSpPr>
        <p:spPr>
          <a:xfrm>
            <a:off x="8610600" y="6413283"/>
            <a:ext cx="2743200" cy="365125"/>
          </a:xfrm>
          <a:prstGeom prst="rect">
            <a:avLst/>
          </a:prstGeom>
        </p:spPr>
        <p:txBody>
          <a:bodyPr/>
          <a:lstStyle/>
          <a:p>
            <a:fld id="{5E6D1830-5D39-44CE-94E7-D9701561BE12}" type="slidenum">
              <a:rPr lang="en-US" smtClean="0"/>
              <a:t>‹#›</a:t>
            </a:fld>
            <a:endParaRPr lang="en-US"/>
          </a:p>
        </p:txBody>
      </p:sp>
      <p:sp>
        <p:nvSpPr>
          <p:cNvPr id="4" name="Rectangle 3">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eque">
            <a:extLst>
              <a:ext uri="{FF2B5EF4-FFF2-40B4-BE49-F238E27FC236}">
                <a16:creationId xmlns:a16="http://schemas.microsoft.com/office/drawing/2014/main" id="{16B9321D-7301-44A0-A430-DB129675BC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102" y="298439"/>
            <a:ext cx="3312841" cy="1380350"/>
          </a:xfrm>
          <a:prstGeom prst="rect">
            <a:avLst/>
          </a:prstGeom>
        </p:spPr>
      </p:pic>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DAE4D240-1199-47DC-921C-924199092A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3525"/>
          <a:stretch/>
        </p:blipFill>
        <p:spPr>
          <a:xfrm>
            <a:off x="0" y="2985052"/>
            <a:ext cx="12192000" cy="3872338"/>
          </a:xfrm>
          <a:prstGeom prst="rect">
            <a:avLst/>
          </a:prstGeom>
        </p:spPr>
      </p:pic>
    </p:spTree>
    <p:extLst>
      <p:ext uri="{BB962C8B-B14F-4D97-AF65-F5344CB8AC3E}">
        <p14:creationId xmlns:p14="http://schemas.microsoft.com/office/powerpoint/2010/main" val="199856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Chapter Header 1">
    <p:bg>
      <p:bgPr>
        <a:solidFill>
          <a:srgbClr val="003349"/>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B25D51-F19F-4CE7-B7AC-E999C41F8B9E}"/>
              </a:ext>
            </a:extLst>
          </p:cNvPr>
          <p:cNvSpPr/>
          <p:nvPr userDrawn="1"/>
        </p:nvSpPr>
        <p:spPr>
          <a:xfrm>
            <a:off x="0" y="6315075"/>
            <a:ext cx="12192000"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A096A9F-077D-4615-A828-8354896D17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
        <p:nvSpPr>
          <p:cNvPr id="2" name="Title 1">
            <a:extLst>
              <a:ext uri="{FF2B5EF4-FFF2-40B4-BE49-F238E27FC236}">
                <a16:creationId xmlns:a16="http://schemas.microsoft.com/office/drawing/2014/main" id="{69252C14-B117-4B6A-B5B7-D28CEE0A477E}"/>
              </a:ext>
            </a:extLst>
          </p:cNvPr>
          <p:cNvSpPr>
            <a:spLocks noGrp="1"/>
          </p:cNvSpPr>
          <p:nvPr>
            <p:ph type="title"/>
          </p:nvPr>
        </p:nvSpPr>
        <p:spPr>
          <a:xfrm>
            <a:off x="831850" y="1765005"/>
            <a:ext cx="10515600" cy="2797470"/>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EEF12E2-1188-4104-B6F4-61C70C76BE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2009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Header 1 w/Picture">
    <p:bg>
      <p:bgPr>
        <a:solidFill>
          <a:srgbClr val="003349"/>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B25D51-F19F-4CE7-B7AC-E999C41F8B9E}"/>
              </a:ext>
            </a:extLst>
          </p:cNvPr>
          <p:cNvSpPr/>
          <p:nvPr userDrawn="1"/>
        </p:nvSpPr>
        <p:spPr>
          <a:xfrm>
            <a:off x="0" y="6315075"/>
            <a:ext cx="12192000"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A096A9F-077D-4615-A828-8354896D17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
        <p:nvSpPr>
          <p:cNvPr id="2" name="Title 1">
            <a:extLst>
              <a:ext uri="{FF2B5EF4-FFF2-40B4-BE49-F238E27FC236}">
                <a16:creationId xmlns:a16="http://schemas.microsoft.com/office/drawing/2014/main" id="{69252C14-B117-4B6A-B5B7-D28CEE0A477E}"/>
              </a:ext>
            </a:extLst>
          </p:cNvPr>
          <p:cNvSpPr>
            <a:spLocks noGrp="1"/>
          </p:cNvSpPr>
          <p:nvPr>
            <p:ph type="title"/>
          </p:nvPr>
        </p:nvSpPr>
        <p:spPr>
          <a:xfrm>
            <a:off x="831850" y="1765005"/>
            <a:ext cx="10515600" cy="2797470"/>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EEF12E2-1188-4104-B6F4-61C70C76BE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Picture Placeholder 3">
            <a:extLst>
              <a:ext uri="{FF2B5EF4-FFF2-40B4-BE49-F238E27FC236}">
                <a16:creationId xmlns:a16="http://schemas.microsoft.com/office/drawing/2014/main" id="{1096B8DB-6B4D-438E-8737-A1530FCE652A}"/>
              </a:ext>
            </a:extLst>
          </p:cNvPr>
          <p:cNvSpPr>
            <a:spLocks noGrp="1"/>
          </p:cNvSpPr>
          <p:nvPr>
            <p:ph type="pic" sz="quarter" idx="10"/>
          </p:nvPr>
        </p:nvSpPr>
        <p:spPr>
          <a:xfrm>
            <a:off x="8428038" y="3717925"/>
            <a:ext cx="3251200" cy="2797175"/>
          </a:xfrm>
        </p:spPr>
        <p:txBody>
          <a:bodyPr/>
          <a:lstStyle/>
          <a:p>
            <a:endParaRPr lang="en-US"/>
          </a:p>
        </p:txBody>
      </p:sp>
    </p:spTree>
    <p:extLst>
      <p:ext uri="{BB962C8B-B14F-4D97-AF65-F5344CB8AC3E}">
        <p14:creationId xmlns:p14="http://schemas.microsoft.com/office/powerpoint/2010/main" val="1242110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Chapter Header 2">
    <p:bg>
      <p:bgPr>
        <a:solidFill>
          <a:srgbClr val="4B4F5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B25D51-F19F-4CE7-B7AC-E999C41F8B9E}"/>
              </a:ext>
            </a:extLst>
          </p:cNvPr>
          <p:cNvSpPr/>
          <p:nvPr userDrawn="1"/>
        </p:nvSpPr>
        <p:spPr>
          <a:xfrm>
            <a:off x="0" y="6315075"/>
            <a:ext cx="12192000" cy="542925"/>
          </a:xfrm>
          <a:prstGeom prst="rect">
            <a:avLst/>
          </a:prstGeom>
          <a:solidFill>
            <a:srgbClr val="4B4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52C14-B117-4B6A-B5B7-D28CEE0A477E}"/>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EEF12E2-1188-4104-B6F4-61C70C76BE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9" name="Picture 8">
            <a:extLst>
              <a:ext uri="{FF2B5EF4-FFF2-40B4-BE49-F238E27FC236}">
                <a16:creationId xmlns:a16="http://schemas.microsoft.com/office/drawing/2014/main" id="{FFDCBE1B-86D2-4410-8FBC-F05C8C7332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3829772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hapter Header 2 w/Picture">
    <p:bg>
      <p:bgPr>
        <a:solidFill>
          <a:srgbClr val="4B4F5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B25D51-F19F-4CE7-B7AC-E999C41F8B9E}"/>
              </a:ext>
            </a:extLst>
          </p:cNvPr>
          <p:cNvSpPr/>
          <p:nvPr userDrawn="1"/>
        </p:nvSpPr>
        <p:spPr>
          <a:xfrm>
            <a:off x="0" y="6315075"/>
            <a:ext cx="12192000" cy="542925"/>
          </a:xfrm>
          <a:prstGeom prst="rect">
            <a:avLst/>
          </a:prstGeom>
          <a:solidFill>
            <a:srgbClr val="4B4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52C14-B117-4B6A-B5B7-D28CEE0A477E}"/>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EEF12E2-1188-4104-B6F4-61C70C76BE3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9" name="Picture 8">
            <a:extLst>
              <a:ext uri="{FF2B5EF4-FFF2-40B4-BE49-F238E27FC236}">
                <a16:creationId xmlns:a16="http://schemas.microsoft.com/office/drawing/2014/main" id="{FFDCBE1B-86D2-4410-8FBC-F05C8C7332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246908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C213B-DB5E-4469-A99D-BB17CABBF7F5}"/>
              </a:ext>
            </a:extLst>
          </p:cNvPr>
          <p:cNvSpPr>
            <a:spLocks noGrp="1"/>
          </p:cNvSpPr>
          <p:nvPr>
            <p:ph sz="half" idx="1"/>
          </p:nvPr>
        </p:nvSpPr>
        <p:spPr>
          <a:xfrm>
            <a:off x="838200" y="1438183"/>
            <a:ext cx="5181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FCD4D25-9E0E-44B0-8F0B-C3383C759860}"/>
              </a:ext>
            </a:extLst>
          </p:cNvPr>
          <p:cNvSpPr>
            <a:spLocks noGrp="1"/>
          </p:cNvSpPr>
          <p:nvPr>
            <p:ph sz="half" idx="2"/>
          </p:nvPr>
        </p:nvSpPr>
        <p:spPr>
          <a:xfrm>
            <a:off x="6172200" y="1438183"/>
            <a:ext cx="5181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FCF581FC-62D6-44BD-9151-3F346B81E6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1B14C274-50F3-4A20-9CA8-BD040FEA275C}"/>
              </a:ext>
            </a:extLst>
          </p:cNvPr>
          <p:cNvSpPr>
            <a:spLocks noGrp="1"/>
          </p:cNvSpPr>
          <p:nvPr>
            <p:ph type="sldNum" sz="quarter" idx="10"/>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1056688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no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C213B-DB5E-4469-A99D-BB17CABBF7F5}"/>
              </a:ext>
            </a:extLst>
          </p:cNvPr>
          <p:cNvSpPr>
            <a:spLocks noGrp="1"/>
          </p:cNvSpPr>
          <p:nvPr>
            <p:ph sz="half" idx="1"/>
          </p:nvPr>
        </p:nvSpPr>
        <p:spPr>
          <a:xfrm>
            <a:off x="838200" y="1438183"/>
            <a:ext cx="5181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FCD4D25-9E0E-44B0-8F0B-C3383C759860}"/>
              </a:ext>
            </a:extLst>
          </p:cNvPr>
          <p:cNvSpPr>
            <a:spLocks noGrp="1"/>
          </p:cNvSpPr>
          <p:nvPr>
            <p:ph sz="half" idx="2"/>
          </p:nvPr>
        </p:nvSpPr>
        <p:spPr>
          <a:xfrm>
            <a:off x="6172200" y="1438183"/>
            <a:ext cx="5181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FCF581FC-62D6-44BD-9151-3F346B81E6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1B14C274-50F3-4A20-9CA8-BD040FEA275C}"/>
              </a:ext>
            </a:extLst>
          </p:cNvPr>
          <p:cNvSpPr>
            <a:spLocks noGrp="1"/>
          </p:cNvSpPr>
          <p:nvPr>
            <p:ph type="sldNum" sz="quarter" idx="10"/>
          </p:nvPr>
        </p:nvSpPr>
        <p:spPr/>
        <p:txBody>
          <a:bodyPr/>
          <a:lstStyle/>
          <a:p>
            <a:fld id="{D9AF2FDA-A7BE-4C30-8EC8-2B2CA6F6BB2A}" type="slidenum">
              <a:rPr lang="en-US" smtClean="0"/>
              <a:pPr/>
              <a:t>‹#›</a:t>
            </a:fld>
            <a:endParaRPr lang="en-US" dirty="0"/>
          </a:p>
        </p:txBody>
      </p:sp>
      <p:sp>
        <p:nvSpPr>
          <p:cNvPr id="6" name="Rectangle 0">
            <a:extLst>
              <a:ext uri="{FF2B5EF4-FFF2-40B4-BE49-F238E27FC236}">
                <a16:creationId xmlns:a16="http://schemas.microsoft.com/office/drawing/2014/main" id="{45EEE6FB-3073-4251-A922-4EC026E68DE9}"/>
              </a:ext>
            </a:extLst>
          </p:cNvPr>
          <p:cNvSpPr/>
          <p:nvPr userDrawn="1"/>
        </p:nvSpPr>
        <p:spPr>
          <a:xfrm>
            <a:off x="0" y="6315075"/>
            <a:ext cx="8882743"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187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copy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C213B-DB5E-4469-A99D-BB17CABBF7F5}"/>
              </a:ext>
            </a:extLst>
          </p:cNvPr>
          <p:cNvSpPr>
            <a:spLocks noGrp="1"/>
          </p:cNvSpPr>
          <p:nvPr>
            <p:ph sz="half" idx="1"/>
          </p:nvPr>
        </p:nvSpPr>
        <p:spPr>
          <a:xfrm>
            <a:off x="838200" y="1438183"/>
            <a:ext cx="5181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FCD4D25-9E0E-44B0-8F0B-C3383C759860}"/>
              </a:ext>
            </a:extLst>
          </p:cNvPr>
          <p:cNvSpPr>
            <a:spLocks noGrp="1"/>
          </p:cNvSpPr>
          <p:nvPr>
            <p:ph sz="half" idx="2"/>
          </p:nvPr>
        </p:nvSpPr>
        <p:spPr>
          <a:xfrm>
            <a:off x="6172200" y="1438183"/>
            <a:ext cx="5181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FCF581FC-62D6-44BD-9151-3F346B81E6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5" name="Footer Placeholder 4">
            <a:extLst>
              <a:ext uri="{FF2B5EF4-FFF2-40B4-BE49-F238E27FC236}">
                <a16:creationId xmlns:a16="http://schemas.microsoft.com/office/drawing/2014/main" id="{D372279D-A699-4950-85B9-00A49AC4E695}"/>
              </a:ext>
            </a:extLst>
          </p:cNvPr>
          <p:cNvSpPr txBox="1">
            <a:spLocks/>
          </p:cNvSpPr>
          <p:nvPr userDrawn="1"/>
        </p:nvSpPr>
        <p:spPr>
          <a:xfrm>
            <a:off x="4735287" y="6416484"/>
            <a:ext cx="2895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Calibri Light" panose="020F0302020204030204" pitchFamily="34" charset="0"/>
                <a:cs typeface="Calibri Light" panose="020F0302020204030204" pitchFamily="34" charset="0"/>
              </a:rPr>
              <a:t>© 2018 - All Rights Reserved</a:t>
            </a:r>
          </a:p>
        </p:txBody>
      </p:sp>
      <p:sp>
        <p:nvSpPr>
          <p:cNvPr id="2" name="Slide Number Placeholder 1">
            <a:extLst>
              <a:ext uri="{FF2B5EF4-FFF2-40B4-BE49-F238E27FC236}">
                <a16:creationId xmlns:a16="http://schemas.microsoft.com/office/drawing/2014/main" id="{95EF293C-0577-450E-9C9B-801CB1E98ECC}"/>
              </a:ext>
            </a:extLst>
          </p:cNvPr>
          <p:cNvSpPr>
            <a:spLocks noGrp="1"/>
          </p:cNvSpPr>
          <p:nvPr>
            <p:ph type="sldNum" sz="quarter" idx="10"/>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3898911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D423-09B2-4C42-B732-128322953E6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164B25-5064-4B41-8ED2-6EBC80F7F96E}"/>
              </a:ext>
            </a:extLst>
          </p:cNvPr>
          <p:cNvSpPr>
            <a:spLocks noGrp="1"/>
          </p:cNvSpPr>
          <p:nvPr>
            <p:ph type="sldNum" sz="quarter" idx="10"/>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545186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5A85-D3EC-4895-8D0A-34D9ACD73E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D9953-D6A4-4AA9-84B0-34154A2C2A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E4E60D5-CA8D-4575-8F43-A99E74BB0E5F}"/>
              </a:ext>
            </a:extLst>
          </p:cNvPr>
          <p:cNvSpPr>
            <a:spLocks noGrp="1"/>
          </p:cNvSpPr>
          <p:nvPr>
            <p:ph type="sldNum" sz="quarter" idx="10"/>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2379132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F6F270-D390-472E-9A62-FB7824666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7667E1-94B4-4267-AF34-15C951C7CF7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9BC5F362-1D4A-4C4A-AA55-1F9C0D8B931A}"/>
              </a:ext>
            </a:extLst>
          </p:cNvPr>
          <p:cNvSpPr>
            <a:spLocks noGrp="1"/>
          </p:cNvSpPr>
          <p:nvPr>
            <p:ph type="sldNum" sz="quarter" idx="10"/>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67346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no Bubbles">
    <p:bg>
      <p:bgPr>
        <a:solidFill>
          <a:srgbClr val="0077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Deque">
            <a:extLst>
              <a:ext uri="{FF2B5EF4-FFF2-40B4-BE49-F238E27FC236}">
                <a16:creationId xmlns:a16="http://schemas.microsoft.com/office/drawing/2014/main" id="{16B9321D-7301-44A0-A430-DB129675BC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102" y="298439"/>
            <a:ext cx="3312841" cy="1380350"/>
          </a:xfrm>
          <a:prstGeom prst="rect">
            <a:avLst/>
          </a:prstGeom>
        </p:spPr>
      </p:pic>
    </p:spTree>
    <p:extLst>
      <p:ext uri="{BB962C8B-B14F-4D97-AF65-F5344CB8AC3E}">
        <p14:creationId xmlns:p14="http://schemas.microsoft.com/office/powerpoint/2010/main" val="137681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ayout no logo">
    <p:spTree>
      <p:nvGrpSpPr>
        <p:cNvPr id="1" name=""/>
        <p:cNvGrpSpPr/>
        <p:nvPr/>
      </p:nvGrpSpPr>
      <p:grpSpPr>
        <a:xfrm>
          <a:off x="0" y="0"/>
          <a:ext cx="0" cy="0"/>
          <a:chOff x="0" y="0"/>
          <a:chExt cx="0" cy="0"/>
        </a:xfrm>
      </p:grpSpPr>
      <p:sp>
        <p:nvSpPr>
          <p:cNvPr id="2" name="Title 1"/>
          <p:cNvSpPr>
            <a:spLocks noGrp="1"/>
          </p:cNvSpPr>
          <p:nvPr>
            <p:ph type="title"/>
          </p:nvPr>
        </p:nvSpPr>
        <p:spPr>
          <a:xfrm>
            <a:off x="609600" y="271152"/>
            <a:ext cx="10972800" cy="687698"/>
          </a:xfrm>
        </p:spPr>
        <p:txBody>
          <a:bodyPr/>
          <a:lstStyle/>
          <a:p>
            <a:r>
              <a:rPr lang="en-US" dirty="0"/>
              <a:t>Click to edit Master title style</a:t>
            </a:r>
          </a:p>
        </p:txBody>
      </p:sp>
      <p:sp>
        <p:nvSpPr>
          <p:cNvPr id="7" name="Content Placeholder 2"/>
          <p:cNvSpPr>
            <a:spLocks noGrp="1"/>
          </p:cNvSpPr>
          <p:nvPr>
            <p:ph sz="quarter" idx="13"/>
          </p:nvPr>
        </p:nvSpPr>
        <p:spPr>
          <a:xfrm>
            <a:off x="609600" y="1308100"/>
            <a:ext cx="10972800" cy="4699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hidden="1"/>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05A3CBC-8A79-5140-907D-6E2A5A8F5F15}" type="slidenum">
              <a:rPr lang="en-US" smtClean="0"/>
              <a:pPr/>
              <a:t>‹#›</a:t>
            </a:fld>
            <a:endParaRPr lang="en-US" dirty="0"/>
          </a:p>
        </p:txBody>
      </p:sp>
      <p:sp>
        <p:nvSpPr>
          <p:cNvPr id="6" name="Rectangle 0">
            <a:extLst>
              <a:ext uri="{FF2B5EF4-FFF2-40B4-BE49-F238E27FC236}">
                <a16:creationId xmlns:a16="http://schemas.microsoft.com/office/drawing/2014/main" id="{6E2F91A9-1C23-4084-9420-58886CE6B3F8}"/>
              </a:ext>
            </a:extLst>
          </p:cNvPr>
          <p:cNvSpPr/>
          <p:nvPr userDrawn="1"/>
        </p:nvSpPr>
        <p:spPr>
          <a:xfrm>
            <a:off x="0" y="6315075"/>
            <a:ext cx="8882743"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3874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ingle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1152"/>
            <a:ext cx="10972800" cy="687698"/>
          </a:xfrm>
        </p:spPr>
        <p:txBody>
          <a:bodyPr/>
          <a:lstStyle/>
          <a:p>
            <a:r>
              <a:rPr lang="en-US" dirty="0"/>
              <a:t>Click to edit Master title style</a:t>
            </a:r>
          </a:p>
        </p:txBody>
      </p:sp>
      <p:sp>
        <p:nvSpPr>
          <p:cNvPr id="7" name="Content Placeholder 2"/>
          <p:cNvSpPr>
            <a:spLocks noGrp="1"/>
          </p:cNvSpPr>
          <p:nvPr>
            <p:ph sz="quarter" idx="13"/>
          </p:nvPr>
        </p:nvSpPr>
        <p:spPr>
          <a:xfrm>
            <a:off x="609600" y="1308100"/>
            <a:ext cx="10972800" cy="4699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p:cNvSpPr>
            <a:spLocks noGrp="1"/>
          </p:cNvSpPr>
          <p:nvPr>
            <p:ph type="sldNum" sz="quarter" idx="12"/>
          </p:nvPr>
        </p:nvSpPr>
        <p:spPr/>
        <p:txBody>
          <a:bodyPr/>
          <a:lstStyle/>
          <a:p>
            <a:fld id="{105A3CBC-8A79-5140-907D-6E2A5A8F5F15}" type="slidenum">
              <a:rPr lang="en-US" smtClean="0"/>
              <a:pPr/>
              <a:t>‹#›</a:t>
            </a:fld>
            <a:endParaRPr lang="en-US" dirty="0"/>
          </a:p>
        </p:txBody>
      </p:sp>
    </p:spTree>
    <p:extLst>
      <p:ext uri="{BB962C8B-B14F-4D97-AF65-F5344CB8AC3E}">
        <p14:creationId xmlns:p14="http://schemas.microsoft.com/office/powerpoint/2010/main" val="1654230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r>
              <a:rPr lang="en-US">
                <a:solidFill>
                  <a:srgbClr val="000000"/>
                </a:solidFill>
              </a:rPr>
              <a:t>NFC NO LA:1</a:t>
            </a:r>
          </a:p>
        </p:txBody>
      </p:sp>
      <p:sp>
        <p:nvSpPr>
          <p:cNvPr id="3" name="Rectangle 4"/>
          <p:cNvSpPr>
            <a:spLocks noGrp="1" noChangeArrowheads="1"/>
          </p:cNvSpPr>
          <p:nvPr>
            <p:ph type="sldNum" sz="quarter" idx="11"/>
          </p:nvPr>
        </p:nvSpPr>
        <p:spPr>
          <a:ln/>
        </p:spPr>
        <p:txBody>
          <a:bodyPr/>
          <a:lstStyle>
            <a:lvl1pPr>
              <a:defRPr/>
            </a:lvl1pPr>
          </a:lstStyle>
          <a:p>
            <a:pPr>
              <a:defRPr/>
            </a:pPr>
            <a:r>
              <a:rPr lang="en-US"/>
              <a:t>       </a:t>
            </a:r>
            <a:fld id="{0D40BFA9-503E-4501-82BD-2AA4800C8282}" type="slidenum">
              <a:rPr lang="en-US"/>
              <a:pPr>
                <a:defRPr/>
              </a:pPr>
              <a:t>‹#›</a:t>
            </a:fld>
            <a:endParaRPr lang="en-US"/>
          </a:p>
        </p:txBody>
      </p:sp>
    </p:spTree>
    <p:extLst>
      <p:ext uri="{BB962C8B-B14F-4D97-AF65-F5344CB8AC3E}">
        <p14:creationId xmlns:p14="http://schemas.microsoft.com/office/powerpoint/2010/main" val="627169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ntent w/Question or URL w/copyright">
    <p:spTree>
      <p:nvGrpSpPr>
        <p:cNvPr id="1" name=""/>
        <p:cNvGrpSpPr/>
        <p:nvPr/>
      </p:nvGrpSpPr>
      <p:grpSpPr>
        <a:xfrm>
          <a:off x="0" y="0"/>
          <a:ext cx="0" cy="0"/>
          <a:chOff x="0" y="0"/>
          <a:chExt cx="0" cy="0"/>
        </a:xfrm>
      </p:grpSpPr>
      <p:sp>
        <p:nvSpPr>
          <p:cNvPr id="2" name="Title 1"/>
          <p:cNvSpPr>
            <a:spLocks noGrp="1"/>
          </p:cNvSpPr>
          <p:nvPr>
            <p:ph type="title"/>
          </p:nvPr>
        </p:nvSpPr>
        <p:spPr>
          <a:xfrm>
            <a:off x="609600" y="207862"/>
            <a:ext cx="10972800" cy="706539"/>
          </a:xfrm>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609600" y="1117601"/>
            <a:ext cx="5384800" cy="452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117601"/>
            <a:ext cx="5384800" cy="45211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14"/>
          </p:nvPr>
        </p:nvSpPr>
        <p:spPr>
          <a:xfrm>
            <a:off x="609601" y="5638800"/>
            <a:ext cx="10972799" cy="592666"/>
          </a:xfrm>
        </p:spPr>
        <p:txBody>
          <a:bodyPr>
            <a:normAutofit/>
          </a:bodyPr>
          <a:lstStyle>
            <a:lvl1pPr marL="0" indent="0" algn="l">
              <a:buNone/>
              <a:defRPr sz="1800" b="0"/>
            </a:lvl1pPr>
            <a:lvl5pPr marL="1828800" indent="0">
              <a:buNone/>
              <a:defRPr/>
            </a:lvl5pPr>
          </a:lstStyle>
          <a:p>
            <a:pPr lvl="0"/>
            <a:r>
              <a:rPr lang="en-US" dirty="0"/>
              <a:t>Click to edit Master text style</a:t>
            </a:r>
          </a:p>
        </p:txBody>
      </p:sp>
      <p:sp>
        <p:nvSpPr>
          <p:cNvPr id="6" name="Footer Placeholder 5"/>
          <p:cNvSpPr>
            <a:spLocks noGrp="1"/>
          </p:cNvSpPr>
          <p:nvPr>
            <p:ph type="ftr" sz="quarter" idx="11"/>
          </p:nvPr>
        </p:nvSpPr>
        <p:spPr/>
        <p:txBody>
          <a:bodyPr/>
          <a:lstStyle/>
          <a:p>
            <a:r>
              <a:rPr lang="en-US"/>
              <a:t>© 2018 - All Rights Reserved</a:t>
            </a:r>
            <a:endParaRPr lang="en-US" dirty="0"/>
          </a:p>
        </p:txBody>
      </p:sp>
      <p:sp>
        <p:nvSpPr>
          <p:cNvPr id="7" name="Slide Number Placeholder 6"/>
          <p:cNvSpPr>
            <a:spLocks noGrp="1"/>
          </p:cNvSpPr>
          <p:nvPr>
            <p:ph type="sldNum" sz="quarter" idx="12"/>
          </p:nvPr>
        </p:nvSpPr>
        <p:spPr/>
        <p:txBody>
          <a:bodyPr/>
          <a:lstStyle/>
          <a:p>
            <a:fld id="{105A3CBC-8A79-5140-907D-6E2A5A8F5F15}" type="slidenum">
              <a:rPr lang="en-US" smtClean="0"/>
              <a:t>‹#›</a:t>
            </a:fld>
            <a:endParaRPr lang="en-US"/>
          </a:p>
        </p:txBody>
      </p:sp>
    </p:spTree>
    <p:extLst>
      <p:ext uri="{BB962C8B-B14F-4D97-AF65-F5344CB8AC3E}">
        <p14:creationId xmlns:p14="http://schemas.microsoft.com/office/powerpoint/2010/main" val="26314201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179594"/>
            <a:ext cx="10972800" cy="633207"/>
          </a:xfrm>
        </p:spPr>
        <p:txBody>
          <a:bodyPr anchor="t"/>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0191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865313"/>
            <a:ext cx="5386917" cy="426085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019175"/>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65313"/>
            <a:ext cx="5389033" cy="426085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p:cNvSpPr>
            <a:spLocks noGrp="1"/>
          </p:cNvSpPr>
          <p:nvPr>
            <p:ph type="sldNum" sz="quarter" idx="12"/>
          </p:nvPr>
        </p:nvSpPr>
        <p:spPr/>
        <p:txBody>
          <a:bodyPr/>
          <a:lstStyle/>
          <a:p>
            <a:fld id="{105A3CBC-8A79-5140-907D-6E2A5A8F5F15}" type="slidenum">
              <a:rPr lang="en-US" smtClean="0"/>
              <a:t>‹#›</a:t>
            </a:fld>
            <a:endParaRPr lang="en-US"/>
          </a:p>
        </p:txBody>
      </p:sp>
    </p:spTree>
    <p:extLst>
      <p:ext uri="{BB962C8B-B14F-4D97-AF65-F5344CB8AC3E}">
        <p14:creationId xmlns:p14="http://schemas.microsoft.com/office/powerpoint/2010/main" val="3324312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 Row 5 Column Fake 508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6" name="Content Placeholder 2"/>
          <p:cNvSpPr>
            <a:spLocks noGrp="1"/>
          </p:cNvSpPr>
          <p:nvPr>
            <p:ph sz="quarter" idx="12"/>
          </p:nvPr>
        </p:nvSpPr>
        <p:spPr>
          <a:xfrm>
            <a:off x="19030" y="1246187"/>
            <a:ext cx="1962151" cy="868365"/>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14" name="Content Placeholder 3"/>
          <p:cNvSpPr>
            <a:spLocks noGrp="1"/>
          </p:cNvSpPr>
          <p:nvPr>
            <p:ph sz="quarter" idx="18"/>
          </p:nvPr>
        </p:nvSpPr>
        <p:spPr>
          <a:xfrm>
            <a:off x="2038333" y="1249257"/>
            <a:ext cx="2819436" cy="865295"/>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18" name="Content Placeholder 4"/>
          <p:cNvSpPr>
            <a:spLocks noGrp="1"/>
          </p:cNvSpPr>
          <p:nvPr>
            <p:ph sz="quarter" idx="21"/>
          </p:nvPr>
        </p:nvSpPr>
        <p:spPr>
          <a:xfrm>
            <a:off x="4914920" y="1249257"/>
            <a:ext cx="2343171" cy="865295"/>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19" name="Content Placeholder 5"/>
          <p:cNvSpPr>
            <a:spLocks noGrp="1"/>
          </p:cNvSpPr>
          <p:nvPr>
            <p:ph sz="quarter" idx="22"/>
          </p:nvPr>
        </p:nvSpPr>
        <p:spPr>
          <a:xfrm>
            <a:off x="7296151" y="1249257"/>
            <a:ext cx="3181391" cy="865295"/>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20" name="Content Placeholder 6"/>
          <p:cNvSpPr>
            <a:spLocks noGrp="1"/>
          </p:cNvSpPr>
          <p:nvPr>
            <p:ph sz="quarter" idx="23"/>
          </p:nvPr>
        </p:nvSpPr>
        <p:spPr>
          <a:xfrm>
            <a:off x="10553704" y="1249256"/>
            <a:ext cx="1638297" cy="865295"/>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Content Placeholder 7"/>
          <p:cNvSpPr>
            <a:spLocks noGrp="1"/>
          </p:cNvSpPr>
          <p:nvPr>
            <p:ph sz="quarter" idx="15"/>
          </p:nvPr>
        </p:nvSpPr>
        <p:spPr>
          <a:xfrm>
            <a:off x="19030" y="2128840"/>
            <a:ext cx="1962151" cy="2586037"/>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Content Placeholder 8"/>
          <p:cNvSpPr>
            <a:spLocks noGrp="1"/>
          </p:cNvSpPr>
          <p:nvPr>
            <p:ph sz="quarter" idx="24"/>
          </p:nvPr>
        </p:nvSpPr>
        <p:spPr>
          <a:xfrm>
            <a:off x="2038331" y="2176605"/>
            <a:ext cx="2819436" cy="2552559"/>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23" name="Content Placeholder 9"/>
          <p:cNvSpPr>
            <a:spLocks noGrp="1"/>
          </p:cNvSpPr>
          <p:nvPr>
            <p:ph sz="quarter" idx="26"/>
          </p:nvPr>
        </p:nvSpPr>
        <p:spPr>
          <a:xfrm>
            <a:off x="4933929" y="2176605"/>
            <a:ext cx="2343171" cy="2552559"/>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25" name="Content Placeholder 10"/>
          <p:cNvSpPr>
            <a:spLocks noGrp="1"/>
          </p:cNvSpPr>
          <p:nvPr>
            <p:ph sz="quarter" idx="28"/>
          </p:nvPr>
        </p:nvSpPr>
        <p:spPr>
          <a:xfrm>
            <a:off x="7315201" y="2176605"/>
            <a:ext cx="3200401" cy="2552559"/>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27" name="Content Placeholder 11"/>
          <p:cNvSpPr>
            <a:spLocks noGrp="1"/>
          </p:cNvSpPr>
          <p:nvPr>
            <p:ph sz="quarter" idx="30"/>
          </p:nvPr>
        </p:nvSpPr>
        <p:spPr>
          <a:xfrm>
            <a:off x="10553704" y="2148029"/>
            <a:ext cx="1638297" cy="2581135"/>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Content Placeholder 12"/>
          <p:cNvSpPr>
            <a:spLocks noGrp="1"/>
          </p:cNvSpPr>
          <p:nvPr>
            <p:ph sz="quarter" idx="16"/>
          </p:nvPr>
        </p:nvSpPr>
        <p:spPr>
          <a:xfrm>
            <a:off x="19030" y="4776931"/>
            <a:ext cx="1962151" cy="2066783"/>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Content Placeholder 13"/>
          <p:cNvSpPr>
            <a:spLocks noGrp="1"/>
          </p:cNvSpPr>
          <p:nvPr>
            <p:ph sz="quarter" idx="25"/>
          </p:nvPr>
        </p:nvSpPr>
        <p:spPr>
          <a:xfrm>
            <a:off x="2038331" y="4776930"/>
            <a:ext cx="2819436" cy="2066782"/>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24" name="Content Placeholder 14"/>
          <p:cNvSpPr>
            <a:spLocks noGrp="1"/>
          </p:cNvSpPr>
          <p:nvPr>
            <p:ph sz="quarter" idx="27"/>
          </p:nvPr>
        </p:nvSpPr>
        <p:spPr>
          <a:xfrm>
            <a:off x="4914917" y="4776930"/>
            <a:ext cx="2343171" cy="2066782"/>
          </a:xfrm>
        </p:spPr>
        <p:txBody>
          <a:bodyPr/>
          <a:lstStyle>
            <a:lvl1pPr marL="0" indent="0">
              <a:buNone/>
              <a:defRPr sz="2000"/>
            </a:lvl1pPr>
            <a:lvl3pPr marL="914400" indent="0">
              <a:buNone/>
              <a:defRPr/>
            </a:lvl3pPr>
            <a:lvl4pPr marL="1371600" indent="0">
              <a:buNone/>
              <a:defRPr/>
            </a:lvl4pPr>
            <a:lvl5pPr marL="1828800" indent="0">
              <a:buNone/>
              <a:defRPr/>
            </a:lvl5pPr>
          </a:lstStyle>
          <a:p>
            <a:pPr lvl="0"/>
            <a:r>
              <a:rPr lang="en-US"/>
              <a:t>Click to edit Master text styles</a:t>
            </a:r>
          </a:p>
          <a:p>
            <a:pPr lvl="1"/>
            <a:endParaRPr lang="en-US"/>
          </a:p>
        </p:txBody>
      </p:sp>
      <p:sp>
        <p:nvSpPr>
          <p:cNvPr id="26" name="Content Placeholder 15"/>
          <p:cNvSpPr>
            <a:spLocks noGrp="1"/>
          </p:cNvSpPr>
          <p:nvPr>
            <p:ph sz="quarter" idx="29"/>
          </p:nvPr>
        </p:nvSpPr>
        <p:spPr>
          <a:xfrm>
            <a:off x="7334211" y="4776930"/>
            <a:ext cx="3181391" cy="208107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8" name="Content Placeholder 16"/>
          <p:cNvSpPr>
            <a:spLocks noGrp="1"/>
          </p:cNvSpPr>
          <p:nvPr>
            <p:ph sz="quarter" idx="31"/>
          </p:nvPr>
        </p:nvSpPr>
        <p:spPr>
          <a:xfrm>
            <a:off x="10591725" y="4776930"/>
            <a:ext cx="1600276" cy="208107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Slide Number Placeholder 17"/>
          <p:cNvSpPr>
            <a:spLocks noGrp="1"/>
          </p:cNvSpPr>
          <p:nvPr>
            <p:ph type="sldNum" sz="quarter" idx="11"/>
          </p:nvPr>
        </p:nvSpPr>
        <p:spPr/>
        <p:txBody>
          <a:bodyPr/>
          <a:lstStyle/>
          <a:p>
            <a:fld id="{105A3CBC-8A79-5140-907D-6E2A5A8F5F15}" type="slidenum">
              <a:rPr lang="en-US" smtClean="0"/>
              <a:pPr/>
              <a:t>‹#›</a:t>
            </a:fld>
            <a:endParaRPr lang="en-US" dirty="0"/>
          </a:p>
        </p:txBody>
      </p:sp>
    </p:spTree>
    <p:extLst>
      <p:ext uri="{BB962C8B-B14F-4D97-AF65-F5344CB8AC3E}">
        <p14:creationId xmlns:p14="http://schemas.microsoft.com/office/powerpoint/2010/main" val="1491837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Content RIGHT w/copy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quarter" idx="12"/>
          </p:nvPr>
        </p:nvSpPr>
        <p:spPr>
          <a:xfrm>
            <a:off x="609601" y="1274764"/>
            <a:ext cx="5450417" cy="2299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quarter" idx="13"/>
          </p:nvPr>
        </p:nvSpPr>
        <p:spPr>
          <a:xfrm>
            <a:off x="6335184" y="1289051"/>
            <a:ext cx="5247216" cy="4818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p:cNvSpPr>
            <a:spLocks noGrp="1"/>
          </p:cNvSpPr>
          <p:nvPr>
            <p:ph sz="quarter" idx="15"/>
          </p:nvPr>
        </p:nvSpPr>
        <p:spPr>
          <a:xfrm>
            <a:off x="645584" y="3807835"/>
            <a:ext cx="5450417" cy="2299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5"/>
          <p:cNvSpPr>
            <a:spLocks noGrp="1"/>
          </p:cNvSpPr>
          <p:nvPr>
            <p:ph type="ftr" sz="quarter" idx="10"/>
          </p:nvPr>
        </p:nvSpPr>
        <p:spPr/>
        <p:txBody>
          <a:bodyPr/>
          <a:lstStyle/>
          <a:p>
            <a:r>
              <a:rPr lang="en-US"/>
              <a:t>© 2018 - All Rights Reserved</a:t>
            </a:r>
            <a:endParaRPr lang="en-US" dirty="0"/>
          </a:p>
        </p:txBody>
      </p:sp>
      <p:sp>
        <p:nvSpPr>
          <p:cNvPr id="4" name="Slide Number Placeholder 6"/>
          <p:cNvSpPr>
            <a:spLocks noGrp="1"/>
          </p:cNvSpPr>
          <p:nvPr>
            <p:ph type="sldNum" sz="quarter" idx="11"/>
          </p:nvPr>
        </p:nvSpPr>
        <p:spPr/>
        <p:txBody>
          <a:bodyPr/>
          <a:lstStyle/>
          <a:p>
            <a:fld id="{105A3CBC-8A79-5140-907D-6E2A5A8F5F15}" type="slidenum">
              <a:rPr lang="en-US" smtClean="0"/>
              <a:pPr/>
              <a:t>‹#›</a:t>
            </a:fld>
            <a:endParaRPr lang="en-US" dirty="0"/>
          </a:p>
        </p:txBody>
      </p:sp>
    </p:spTree>
    <p:extLst>
      <p:ext uri="{BB962C8B-B14F-4D97-AF65-F5344CB8AC3E}">
        <p14:creationId xmlns:p14="http://schemas.microsoft.com/office/powerpoint/2010/main" val="3444514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 Content w/copy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sz="quarter" idx="12"/>
          </p:nvPr>
        </p:nvSpPr>
        <p:spPr>
          <a:xfrm>
            <a:off x="609601" y="1274764"/>
            <a:ext cx="5450417" cy="2299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quarter" idx="13"/>
          </p:nvPr>
        </p:nvSpPr>
        <p:spPr>
          <a:xfrm>
            <a:off x="6335184" y="1289051"/>
            <a:ext cx="5247216" cy="22854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p:cNvSpPr>
            <a:spLocks noGrp="1"/>
          </p:cNvSpPr>
          <p:nvPr>
            <p:ph sz="quarter" idx="15"/>
          </p:nvPr>
        </p:nvSpPr>
        <p:spPr>
          <a:xfrm>
            <a:off x="645584" y="3807835"/>
            <a:ext cx="5450417" cy="2299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p:cNvSpPr>
            <a:spLocks noGrp="1"/>
          </p:cNvSpPr>
          <p:nvPr>
            <p:ph sz="quarter" idx="14"/>
          </p:nvPr>
        </p:nvSpPr>
        <p:spPr>
          <a:xfrm>
            <a:off x="6299200" y="3807836"/>
            <a:ext cx="5283200" cy="2315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6"/>
          <p:cNvSpPr>
            <a:spLocks noGrp="1"/>
          </p:cNvSpPr>
          <p:nvPr>
            <p:ph type="ftr" sz="quarter" idx="10"/>
          </p:nvPr>
        </p:nvSpPr>
        <p:spPr/>
        <p:txBody>
          <a:bodyPr/>
          <a:lstStyle/>
          <a:p>
            <a:r>
              <a:rPr lang="en-US"/>
              <a:t>© 2018 - All Rights Reserved</a:t>
            </a:r>
            <a:endParaRPr lang="en-US" dirty="0"/>
          </a:p>
        </p:txBody>
      </p:sp>
      <p:sp>
        <p:nvSpPr>
          <p:cNvPr id="4" name="Slide Number Placeholder 7"/>
          <p:cNvSpPr>
            <a:spLocks noGrp="1"/>
          </p:cNvSpPr>
          <p:nvPr>
            <p:ph type="sldNum" sz="quarter" idx="11"/>
          </p:nvPr>
        </p:nvSpPr>
        <p:spPr/>
        <p:txBody>
          <a:bodyPr/>
          <a:lstStyle/>
          <a:p>
            <a:fld id="{105A3CBC-8A79-5140-907D-6E2A5A8F5F15}" type="slidenum">
              <a:rPr lang="en-US" smtClean="0"/>
              <a:pPr/>
              <a:t>‹#›</a:t>
            </a:fld>
            <a:endParaRPr lang="en-US" dirty="0"/>
          </a:p>
        </p:txBody>
      </p:sp>
    </p:spTree>
    <p:extLst>
      <p:ext uri="{BB962C8B-B14F-4D97-AF65-F5344CB8AC3E}">
        <p14:creationId xmlns:p14="http://schemas.microsoft.com/office/powerpoint/2010/main" val="1006651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reak Pause 2">
    <p:spTree>
      <p:nvGrpSpPr>
        <p:cNvPr id="1" name=""/>
        <p:cNvGrpSpPr/>
        <p:nvPr/>
      </p:nvGrpSpPr>
      <p:grpSpPr>
        <a:xfrm>
          <a:off x="0" y="0"/>
          <a:ext cx="0" cy="0"/>
          <a:chOff x="0" y="0"/>
          <a:chExt cx="0" cy="0"/>
        </a:xfrm>
      </p:grpSpPr>
      <p:sp>
        <p:nvSpPr>
          <p:cNvPr id="2" name="Title 1"/>
          <p:cNvSpPr>
            <a:spLocks noGrp="1"/>
          </p:cNvSpPr>
          <p:nvPr>
            <p:ph type="title"/>
          </p:nvPr>
        </p:nvSpPr>
        <p:spPr>
          <a:xfrm>
            <a:off x="609600" y="5276065"/>
            <a:ext cx="10972800" cy="687698"/>
          </a:xfrm>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2096" y="236933"/>
            <a:ext cx="6711713" cy="5033785"/>
          </a:xfrm>
          <a:prstGeom prst="rect">
            <a:avLst/>
          </a:prstGeom>
        </p:spPr>
      </p:pic>
    </p:spTree>
    <p:extLst>
      <p:ext uri="{BB962C8B-B14F-4D97-AF65-F5344CB8AC3E}">
        <p14:creationId xmlns:p14="http://schemas.microsoft.com/office/powerpoint/2010/main" val="21879682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 Text Boxes and 2 Picturers">
    <p:spTree>
      <p:nvGrpSpPr>
        <p:cNvPr id="1" name=""/>
        <p:cNvGrpSpPr/>
        <p:nvPr/>
      </p:nvGrpSpPr>
      <p:grpSpPr>
        <a:xfrm>
          <a:off x="0" y="0"/>
          <a:ext cx="0" cy="0"/>
          <a:chOff x="0" y="0"/>
          <a:chExt cx="0" cy="0"/>
        </a:xfrm>
      </p:grpSpPr>
      <p:sp>
        <p:nvSpPr>
          <p:cNvPr id="2" name="Title 1"/>
          <p:cNvSpPr>
            <a:spLocks noGrp="1"/>
          </p:cNvSpPr>
          <p:nvPr>
            <p:ph type="title"/>
          </p:nvPr>
        </p:nvSpPr>
        <p:spPr>
          <a:xfrm>
            <a:off x="609600" y="185739"/>
            <a:ext cx="10972800" cy="703262"/>
          </a:xfrm>
        </p:spPr>
        <p:txBody>
          <a:bodyPr anchor="t"/>
          <a:lstStyle/>
          <a:p>
            <a:r>
              <a:rPr lang="en-US" dirty="0"/>
              <a:t>Click to edit Master title style</a:t>
            </a:r>
          </a:p>
        </p:txBody>
      </p:sp>
      <p:sp>
        <p:nvSpPr>
          <p:cNvPr id="4" name="Text Placeholder 2"/>
          <p:cNvSpPr>
            <a:spLocks noGrp="1"/>
          </p:cNvSpPr>
          <p:nvPr>
            <p:ph type="body" sz="quarter" idx="13" hasCustomPrompt="1"/>
          </p:nvPr>
        </p:nvSpPr>
        <p:spPr>
          <a:xfrm>
            <a:off x="609600" y="1228725"/>
            <a:ext cx="3268133" cy="2289390"/>
          </a:xfrm>
        </p:spPr>
        <p:txBody>
          <a:bodyPr/>
          <a:lstStyle>
            <a:lvl1pPr marL="0" indent="0">
              <a:buNone/>
              <a:defRPr/>
            </a:lvl1pPr>
          </a:lstStyle>
          <a:p>
            <a:pPr lvl="0"/>
            <a:r>
              <a:rPr lang="en-US" dirty="0"/>
              <a:t>Text</a:t>
            </a:r>
          </a:p>
        </p:txBody>
      </p:sp>
      <p:sp>
        <p:nvSpPr>
          <p:cNvPr id="11" name="Picture Placeholder 3"/>
          <p:cNvSpPr>
            <a:spLocks noGrp="1"/>
          </p:cNvSpPr>
          <p:nvPr>
            <p:ph type="pic" sz="quarter" idx="17"/>
          </p:nvPr>
        </p:nvSpPr>
        <p:spPr>
          <a:xfrm>
            <a:off x="4297336" y="1228725"/>
            <a:ext cx="7264400" cy="2287705"/>
          </a:xfrm>
        </p:spPr>
        <p:txBody>
          <a:bodyPr/>
          <a:lstStyle/>
          <a:p>
            <a:endParaRPr lang="en-US"/>
          </a:p>
        </p:txBody>
      </p:sp>
      <p:sp>
        <p:nvSpPr>
          <p:cNvPr id="7" name="Text Placeholder 4"/>
          <p:cNvSpPr>
            <a:spLocks noGrp="1"/>
          </p:cNvSpPr>
          <p:nvPr>
            <p:ph type="body" sz="quarter" idx="14" hasCustomPrompt="1"/>
          </p:nvPr>
        </p:nvSpPr>
        <p:spPr>
          <a:xfrm>
            <a:off x="609600" y="3753770"/>
            <a:ext cx="3268133" cy="2377697"/>
          </a:xfrm>
        </p:spPr>
        <p:txBody>
          <a:bodyPr/>
          <a:lstStyle>
            <a:lvl1pPr marL="0" indent="0">
              <a:buNone/>
              <a:defRPr/>
            </a:lvl1pPr>
          </a:lstStyle>
          <a:p>
            <a:pPr lvl="0"/>
            <a:r>
              <a:rPr lang="en-US" dirty="0"/>
              <a:t>Text</a:t>
            </a:r>
          </a:p>
        </p:txBody>
      </p:sp>
      <p:sp>
        <p:nvSpPr>
          <p:cNvPr id="12" name="Picture Placeholder 5"/>
          <p:cNvSpPr>
            <a:spLocks noGrp="1"/>
          </p:cNvSpPr>
          <p:nvPr>
            <p:ph type="pic" sz="quarter" idx="18"/>
          </p:nvPr>
        </p:nvSpPr>
        <p:spPr>
          <a:xfrm>
            <a:off x="4318000" y="3754525"/>
            <a:ext cx="7264400" cy="2376943"/>
          </a:xfrm>
        </p:spPr>
        <p:txBody>
          <a:bodyPr/>
          <a:lstStyle/>
          <a:p>
            <a:endParaRPr lang="en-US"/>
          </a:p>
        </p:txBody>
      </p:sp>
      <p:sp>
        <p:nvSpPr>
          <p:cNvPr id="6" name="Footer Placeholder 6"/>
          <p:cNvSpPr>
            <a:spLocks noGrp="1"/>
          </p:cNvSpPr>
          <p:nvPr>
            <p:ph type="ftr" sz="quarter" idx="11"/>
          </p:nvPr>
        </p:nvSpPr>
        <p:spPr>
          <a:xfrm>
            <a:off x="4165600" y="6356351"/>
            <a:ext cx="3860800" cy="365125"/>
          </a:xfrm>
        </p:spPr>
        <p:txBody>
          <a:bodyPr/>
          <a:lstStyle/>
          <a:p>
            <a:r>
              <a:rPr lang="en-US" dirty="0"/>
              <a:t>© 2017 - All Rights Reserved</a:t>
            </a:r>
          </a:p>
        </p:txBody>
      </p:sp>
      <p:sp>
        <p:nvSpPr>
          <p:cNvPr id="5" name="Slide Number Placeholder 7"/>
          <p:cNvSpPr>
            <a:spLocks noGrp="1"/>
          </p:cNvSpPr>
          <p:nvPr>
            <p:ph type="sldNum" sz="quarter" idx="12"/>
          </p:nvPr>
        </p:nvSpPr>
        <p:spPr/>
        <p:txBody>
          <a:bodyPr/>
          <a:lstStyle/>
          <a:p>
            <a:fld id="{105A3CBC-8A79-5140-907D-6E2A5A8F5F15}" type="slidenum">
              <a:rPr lang="en-US" smtClean="0"/>
              <a:t>‹#›</a:t>
            </a:fld>
            <a:endParaRPr lang="en-US"/>
          </a:p>
        </p:txBody>
      </p:sp>
    </p:spTree>
    <p:extLst>
      <p:ext uri="{BB962C8B-B14F-4D97-AF65-F5344CB8AC3E}">
        <p14:creationId xmlns:p14="http://schemas.microsoft.com/office/powerpoint/2010/main" val="1926572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names">
    <p:bg>
      <p:bgPr>
        <a:solidFill>
          <a:srgbClr val="0077C8"/>
        </a:solidFill>
        <a:effectLst/>
      </p:bgPr>
    </p:bg>
    <p:spTree>
      <p:nvGrpSpPr>
        <p:cNvPr id="1" name=""/>
        <p:cNvGrpSpPr/>
        <p:nvPr/>
      </p:nvGrpSpPr>
      <p:grpSpPr>
        <a:xfrm>
          <a:off x="0" y="0"/>
          <a:ext cx="0" cy="0"/>
          <a:chOff x="0" y="0"/>
          <a:chExt cx="0" cy="0"/>
        </a:xfrm>
      </p:grpSpPr>
      <p:sp>
        <p:nvSpPr>
          <p:cNvPr id="4" name="Rectangle 0">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3" descr="Deque">
            <a:extLst>
              <a:ext uri="{FF2B5EF4-FFF2-40B4-BE49-F238E27FC236}">
                <a16:creationId xmlns:a16="http://schemas.microsoft.com/office/drawing/2014/main" id="{16B9321D-7301-44A0-A430-DB129675BC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102" y="298439"/>
            <a:ext cx="3312841" cy="1380350"/>
          </a:xfrm>
          <a:prstGeom prst="rect">
            <a:avLst/>
          </a:prstGeom>
        </p:spPr>
      </p:pic>
      <p:pic>
        <p:nvPicPr>
          <p:cNvPr id="10" name="Picture 4">
            <a:extLst>
              <a:ext uri="{FF2B5EF4-FFF2-40B4-BE49-F238E27FC236}">
                <a16:creationId xmlns:a16="http://schemas.microsoft.com/office/drawing/2014/main" id="{DAE4D240-1199-47DC-921C-924199092A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3525"/>
          <a:stretch/>
        </p:blipFill>
        <p:spPr>
          <a:xfrm>
            <a:off x="0" y="2985052"/>
            <a:ext cx="12192000" cy="3872338"/>
          </a:xfrm>
          <a:prstGeom prst="rect">
            <a:avLst/>
          </a:prstGeom>
        </p:spPr>
      </p:pic>
    </p:spTree>
    <p:extLst>
      <p:ext uri="{BB962C8B-B14F-4D97-AF65-F5344CB8AC3E}">
        <p14:creationId xmlns:p14="http://schemas.microsoft.com/office/powerpoint/2010/main" val="127509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w/names w/o Deque Logo">
    <p:bg>
      <p:bgPr>
        <a:solidFill>
          <a:srgbClr val="0077C8"/>
        </a:solidFill>
        <a:effectLst/>
      </p:bgPr>
    </p:bg>
    <p:spTree>
      <p:nvGrpSpPr>
        <p:cNvPr id="1" name=""/>
        <p:cNvGrpSpPr/>
        <p:nvPr/>
      </p:nvGrpSpPr>
      <p:grpSpPr>
        <a:xfrm>
          <a:off x="0" y="0"/>
          <a:ext cx="0" cy="0"/>
          <a:chOff x="0" y="0"/>
          <a:chExt cx="0" cy="0"/>
        </a:xfrm>
      </p:grpSpPr>
      <p:sp>
        <p:nvSpPr>
          <p:cNvPr id="4" name="Rectangle 0">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4">
            <a:extLst>
              <a:ext uri="{FF2B5EF4-FFF2-40B4-BE49-F238E27FC236}">
                <a16:creationId xmlns:a16="http://schemas.microsoft.com/office/drawing/2014/main" id="{DAE4D240-1199-47DC-921C-924199092A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3525"/>
          <a:stretch/>
        </p:blipFill>
        <p:spPr>
          <a:xfrm>
            <a:off x="0" y="2985052"/>
            <a:ext cx="12192000" cy="3872338"/>
          </a:xfrm>
          <a:prstGeom prst="rect">
            <a:avLst/>
          </a:prstGeom>
        </p:spPr>
      </p:pic>
    </p:spTree>
    <p:extLst>
      <p:ext uri="{BB962C8B-B14F-4D97-AF65-F5344CB8AC3E}">
        <p14:creationId xmlns:p14="http://schemas.microsoft.com/office/powerpoint/2010/main" val="128689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CSUN Logo">
    <p:bg>
      <p:bgPr>
        <a:solidFill>
          <a:srgbClr val="0077C8"/>
        </a:solidFill>
        <a:effectLst/>
      </p:bgPr>
    </p:bg>
    <p:spTree>
      <p:nvGrpSpPr>
        <p:cNvPr id="1" name=""/>
        <p:cNvGrpSpPr/>
        <p:nvPr/>
      </p:nvGrpSpPr>
      <p:grpSpPr>
        <a:xfrm>
          <a:off x="0" y="0"/>
          <a:ext cx="0" cy="0"/>
          <a:chOff x="0" y="0"/>
          <a:chExt cx="0" cy="0"/>
        </a:xfrm>
      </p:grpSpPr>
      <p:sp>
        <p:nvSpPr>
          <p:cNvPr id="4" name="Rectangle 0">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3">
            <a:extLst>
              <a:ext uri="{FF2B5EF4-FFF2-40B4-BE49-F238E27FC236}">
                <a16:creationId xmlns:a16="http://schemas.microsoft.com/office/drawing/2014/main" id="{DAE4D240-1199-47DC-921C-924199092A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3525"/>
          <a:stretch/>
        </p:blipFill>
        <p:spPr>
          <a:xfrm>
            <a:off x="0" y="2985052"/>
            <a:ext cx="12192000" cy="3872338"/>
          </a:xfrm>
          <a:prstGeom prst="rect">
            <a:avLst/>
          </a:prstGeom>
        </p:spPr>
      </p:pic>
      <p:pic>
        <p:nvPicPr>
          <p:cNvPr id="12" name="Picture 4" descr="CSUN Assistive Technology Conference">
            <a:extLst>
              <a:ext uri="{FF2B5EF4-FFF2-40B4-BE49-F238E27FC236}">
                <a16:creationId xmlns:a16="http://schemas.microsoft.com/office/drawing/2014/main" id="{C43534A6-BA04-4A55-8C1A-D14E6C8C2D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1" y="791421"/>
            <a:ext cx="4541874" cy="1073892"/>
          </a:xfrm>
          <a:prstGeom prst="rect">
            <a:avLst/>
          </a:prstGeom>
          <a:ln>
            <a:solidFill>
              <a:srgbClr val="E03C31"/>
            </a:solidFill>
          </a:ln>
        </p:spPr>
      </p:pic>
    </p:spTree>
    <p:extLst>
      <p:ext uri="{BB962C8B-B14F-4D97-AF65-F5344CB8AC3E}">
        <p14:creationId xmlns:p14="http://schemas.microsoft.com/office/powerpoint/2010/main" val="98774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CSUN Logo bottom">
    <p:bg>
      <p:bgPr>
        <a:solidFill>
          <a:srgbClr val="0077C8"/>
        </a:solidFill>
        <a:effectLst/>
      </p:bgPr>
    </p:bg>
    <p:spTree>
      <p:nvGrpSpPr>
        <p:cNvPr id="1" name=""/>
        <p:cNvGrpSpPr/>
        <p:nvPr/>
      </p:nvGrpSpPr>
      <p:grpSpPr>
        <a:xfrm>
          <a:off x="0" y="0"/>
          <a:ext cx="0" cy="0"/>
          <a:chOff x="0" y="0"/>
          <a:chExt cx="0" cy="0"/>
        </a:xfrm>
      </p:grpSpPr>
      <p:sp>
        <p:nvSpPr>
          <p:cNvPr id="4" name="Rectangle 0">
            <a:extLst>
              <a:ext uri="{FF2B5EF4-FFF2-40B4-BE49-F238E27FC236}">
                <a16:creationId xmlns:a16="http://schemas.microsoft.com/office/drawing/2014/main" id="{1F781697-3D6F-4ED8-8752-3663F66A119A}"/>
              </a:ext>
            </a:extLst>
          </p:cNvPr>
          <p:cNvSpPr/>
          <p:nvPr userDrawn="1"/>
        </p:nvSpPr>
        <p:spPr>
          <a:xfrm>
            <a:off x="0" y="6281806"/>
            <a:ext cx="12192000" cy="576193"/>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B5B05-B6C1-4FD1-99CF-8F8EB911E6C5}"/>
              </a:ext>
            </a:extLst>
          </p:cNvPr>
          <p:cNvSpPr>
            <a:spLocks noGrp="1"/>
          </p:cNvSpPr>
          <p:nvPr>
            <p:ph type="ctrTitle"/>
          </p:nvPr>
        </p:nvSpPr>
        <p:spPr>
          <a:xfrm>
            <a:off x="838200" y="1865931"/>
            <a:ext cx="9829800" cy="1721565"/>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C7A0ED5-C2E3-4A70-A1B2-168D544AE7C2}"/>
              </a:ext>
            </a:extLst>
          </p:cNvPr>
          <p:cNvSpPr>
            <a:spLocks noGrp="1"/>
          </p:cNvSpPr>
          <p:nvPr>
            <p:ph type="subTitle" idx="1"/>
          </p:nvPr>
        </p:nvSpPr>
        <p:spPr>
          <a:xfrm>
            <a:off x="838200" y="3774638"/>
            <a:ext cx="9829800" cy="17790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3">
            <a:extLst>
              <a:ext uri="{FF2B5EF4-FFF2-40B4-BE49-F238E27FC236}">
                <a16:creationId xmlns:a16="http://schemas.microsoft.com/office/drawing/2014/main" id="{DAE4D240-1199-47DC-921C-924199092A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3525"/>
          <a:stretch/>
        </p:blipFill>
        <p:spPr>
          <a:xfrm>
            <a:off x="0" y="2985052"/>
            <a:ext cx="12192000" cy="3872338"/>
          </a:xfrm>
          <a:prstGeom prst="rect">
            <a:avLst/>
          </a:prstGeom>
        </p:spPr>
      </p:pic>
      <p:pic>
        <p:nvPicPr>
          <p:cNvPr id="12" name="Picture 4" descr="CSUN Assistive Technology Conference">
            <a:extLst>
              <a:ext uri="{FF2B5EF4-FFF2-40B4-BE49-F238E27FC236}">
                <a16:creationId xmlns:a16="http://schemas.microsoft.com/office/drawing/2014/main" id="{C43534A6-BA04-4A55-8C1A-D14E6C8C2D6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3715" y="4713950"/>
            <a:ext cx="4541874" cy="1073892"/>
          </a:xfrm>
          <a:prstGeom prst="rect">
            <a:avLst/>
          </a:prstGeom>
          <a:ln>
            <a:solidFill>
              <a:srgbClr val="E03C31"/>
            </a:solidFill>
          </a:ln>
        </p:spPr>
      </p:pic>
    </p:spTree>
    <p:extLst>
      <p:ext uri="{BB962C8B-B14F-4D97-AF65-F5344CB8AC3E}">
        <p14:creationId xmlns:p14="http://schemas.microsoft.com/office/powerpoint/2010/main" val="4482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8EDD65"/>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EACCF-7D97-4C9E-B301-5AD8DC577AAA}"/>
              </a:ext>
            </a:extLst>
          </p:cNvPr>
          <p:cNvSpPr>
            <a:spLocks noGrp="1"/>
          </p:cNvSpPr>
          <p:nvPr>
            <p:ph type="title"/>
          </p:nvPr>
        </p:nvSpPr>
        <p:spPr>
          <a:xfrm>
            <a:off x="838200" y="1828800"/>
            <a:ext cx="10515600" cy="2947623"/>
          </a:xfrm>
        </p:spPr>
        <p:txBody>
          <a:bodyPr anchor="b">
            <a:normAutofit/>
          </a:bodyPr>
          <a:lstStyle>
            <a:lvl1pPr>
              <a:defRPr sz="6000">
                <a:solidFill>
                  <a:srgbClr val="003349"/>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A806A209-95E4-460E-803D-5A46B0EE515E}"/>
              </a:ext>
            </a:extLst>
          </p:cNvPr>
          <p:cNvSpPr>
            <a:spLocks noGrp="1"/>
          </p:cNvSpPr>
          <p:nvPr>
            <p:ph type="body" idx="1"/>
          </p:nvPr>
        </p:nvSpPr>
        <p:spPr>
          <a:xfrm>
            <a:off x="831850" y="477642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Slide Number Placeholder 3">
            <a:extLst>
              <a:ext uri="{FF2B5EF4-FFF2-40B4-BE49-F238E27FC236}">
                <a16:creationId xmlns:a16="http://schemas.microsoft.com/office/drawing/2014/main" id="{29BE2532-D85D-46E6-9631-3BE671777622}"/>
              </a:ext>
            </a:extLst>
          </p:cNvPr>
          <p:cNvSpPr>
            <a:spLocks noGrp="1"/>
          </p:cNvSpPr>
          <p:nvPr>
            <p:ph type="sldNum" sz="quarter" idx="10"/>
          </p:nvPr>
        </p:nvSpPr>
        <p:spPr/>
        <p:txBody>
          <a:bodyPr/>
          <a:lstStyle/>
          <a:p>
            <a:fld id="{D9AF2FDA-A7BE-4C30-8EC8-2B2CA6F6BB2A}" type="slidenum">
              <a:rPr lang="en-US" smtClean="0"/>
              <a:pPr/>
              <a:t>‹#›</a:t>
            </a:fld>
            <a:endParaRPr lang="en-US" dirty="0"/>
          </a:p>
        </p:txBody>
      </p:sp>
      <p:pic>
        <p:nvPicPr>
          <p:cNvPr id="12" name="Picture 11">
            <a:extLst>
              <a:ext uri="{FF2B5EF4-FFF2-40B4-BE49-F238E27FC236}">
                <a16:creationId xmlns:a16="http://schemas.microsoft.com/office/drawing/2014/main" id="{50BFAE5A-9DF9-4027-BB4A-2003A7E594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3525"/>
          <a:stretch/>
        </p:blipFill>
        <p:spPr>
          <a:xfrm rot="10800000">
            <a:off x="0" y="29205"/>
            <a:ext cx="12192000" cy="3872338"/>
          </a:xfrm>
          <a:prstGeom prst="rect">
            <a:avLst/>
          </a:prstGeom>
        </p:spPr>
      </p:pic>
    </p:spTree>
    <p:extLst>
      <p:ext uri="{BB962C8B-B14F-4D97-AF65-F5344CB8AC3E}">
        <p14:creationId xmlns:p14="http://schemas.microsoft.com/office/powerpoint/2010/main" val="1446630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47FB405-108B-4822-A306-303A03325A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10" name="Content Placeholder 2">
            <a:extLst>
              <a:ext uri="{FF2B5EF4-FFF2-40B4-BE49-F238E27FC236}">
                <a16:creationId xmlns:a16="http://schemas.microsoft.com/office/drawing/2014/main" id="{C233A172-0567-44AA-986D-456685DDB8BD}"/>
              </a:ext>
            </a:extLst>
          </p:cNvPr>
          <p:cNvSpPr>
            <a:spLocks noGrp="1"/>
          </p:cNvSpPr>
          <p:nvPr>
            <p:ph sz="quarter" idx="13"/>
          </p:nvPr>
        </p:nvSpPr>
        <p:spPr>
          <a:xfrm>
            <a:off x="838200" y="1438183"/>
            <a:ext cx="10515600" cy="4732684"/>
          </a:xfrm>
        </p:spPr>
        <p:txBody>
          <a:bodyPr/>
          <a:lstStyle>
            <a:lvl1pPr>
              <a:buClr>
                <a:srgbClr val="4B4F54"/>
              </a:buClr>
              <a:defRPr>
                <a:solidFill>
                  <a:srgbClr val="003349"/>
                </a:solidFill>
              </a:defRPr>
            </a:lvl1pPr>
            <a:lvl2pPr>
              <a:buClr>
                <a:srgbClr val="4B4F54"/>
              </a:buClr>
              <a:defRPr>
                <a:solidFill>
                  <a:srgbClr val="003349"/>
                </a:solidFill>
              </a:defRPr>
            </a:lvl2pPr>
            <a:lvl3pPr>
              <a:buClr>
                <a:srgbClr val="4B4F54"/>
              </a:buClr>
              <a:defRPr>
                <a:solidFill>
                  <a:srgbClr val="003349"/>
                </a:solidFill>
              </a:defRPr>
            </a:lvl3pPr>
            <a:lvl4pPr>
              <a:buClr>
                <a:srgbClr val="4B4F54"/>
              </a:buClr>
              <a:defRPr>
                <a:solidFill>
                  <a:srgbClr val="003349"/>
                </a:solidFill>
              </a:defRPr>
            </a:lvl4pPr>
            <a:lvl5pPr>
              <a:buClr>
                <a:srgbClr val="4B4F54"/>
              </a:buClr>
              <a:defRPr>
                <a:solidFill>
                  <a:srgbClr val="00334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3">
            <a:extLst>
              <a:ext uri="{FF2B5EF4-FFF2-40B4-BE49-F238E27FC236}">
                <a16:creationId xmlns:a16="http://schemas.microsoft.com/office/drawing/2014/main" id="{99E7E329-8E98-4A55-B558-180104FC2880}"/>
              </a:ext>
            </a:extLst>
          </p:cNvPr>
          <p:cNvSpPr>
            <a:spLocks noGrp="1"/>
          </p:cNvSpPr>
          <p:nvPr>
            <p:ph type="sldNum" sz="quarter" idx="14"/>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326960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rgbClr val="00334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47FB405-108B-4822-A306-303A03325AA0}"/>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51079325-EE27-468A-822A-364C373A9FC4}"/>
              </a:ext>
            </a:extLst>
          </p:cNvPr>
          <p:cNvSpPr>
            <a:spLocks noGrp="1"/>
          </p:cNvSpPr>
          <p:nvPr>
            <p:ph type="sldNum" sz="quarter" idx="10"/>
          </p:nvPr>
        </p:nvSpPr>
        <p:spPr/>
        <p:txBody>
          <a:bodyPr/>
          <a:lstStyle/>
          <a:p>
            <a:fld id="{D9AF2FDA-A7BE-4C30-8EC8-2B2CA6F6BB2A}" type="slidenum">
              <a:rPr lang="en-US" smtClean="0"/>
              <a:pPr/>
              <a:t>‹#›</a:t>
            </a:fld>
            <a:endParaRPr lang="en-US" dirty="0"/>
          </a:p>
        </p:txBody>
      </p:sp>
    </p:spTree>
    <p:extLst>
      <p:ext uri="{BB962C8B-B14F-4D97-AF65-F5344CB8AC3E}">
        <p14:creationId xmlns:p14="http://schemas.microsoft.com/office/powerpoint/2010/main" val="356581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0">
            <a:extLst>
              <a:ext uri="{FF2B5EF4-FFF2-40B4-BE49-F238E27FC236}">
                <a16:creationId xmlns:a16="http://schemas.microsoft.com/office/drawing/2014/main" id="{4FF108D4-2D86-4CB2-8C96-248A8764E836}"/>
              </a:ext>
            </a:extLst>
          </p:cNvPr>
          <p:cNvSpPr/>
          <p:nvPr userDrawn="1"/>
        </p:nvSpPr>
        <p:spPr>
          <a:xfrm>
            <a:off x="0" y="6315075"/>
            <a:ext cx="12191999" cy="542925"/>
          </a:xfrm>
          <a:prstGeom prst="rect">
            <a:avLst/>
          </a:prstGeom>
          <a:solidFill>
            <a:srgbClr val="003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A2FF6B67-EDA8-44EE-9FC5-6E69F1C2B201}"/>
              </a:ext>
            </a:extLst>
          </p:cNvPr>
          <p:cNvSpPr>
            <a:spLocks noGrp="1"/>
          </p:cNvSpPr>
          <p:nvPr>
            <p:ph type="title"/>
          </p:nvPr>
        </p:nvSpPr>
        <p:spPr>
          <a:xfrm>
            <a:off x="838200" y="187569"/>
            <a:ext cx="10515600" cy="10048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2B11A14-026E-4B72-9B8C-981C5EE70D02}"/>
              </a:ext>
            </a:extLst>
          </p:cNvPr>
          <p:cNvSpPr>
            <a:spLocks noGrp="1"/>
          </p:cNvSpPr>
          <p:nvPr>
            <p:ph type="body" idx="1"/>
          </p:nvPr>
        </p:nvSpPr>
        <p:spPr>
          <a:xfrm>
            <a:off x="838200" y="1438183"/>
            <a:ext cx="10515600" cy="473878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3CDE1539-0A65-454D-B1BF-90AC3DFEEE2E}"/>
              </a:ext>
            </a:extLst>
          </p:cNvPr>
          <p:cNvSpPr>
            <a:spLocks noGrp="1"/>
          </p:cNvSpPr>
          <p:nvPr>
            <p:ph type="sldNum" sz="quarter" idx="4"/>
          </p:nvPr>
        </p:nvSpPr>
        <p:spPr>
          <a:xfrm>
            <a:off x="10439400" y="6422742"/>
            <a:ext cx="914400" cy="377563"/>
          </a:xfrm>
          <a:prstGeom prst="rect">
            <a:avLst/>
          </a:prstGeom>
        </p:spPr>
        <p:txBody>
          <a:bodyPr vert="horz" lIns="91440" tIns="45720" rIns="91440" bIns="45720" rtlCol="0" anchor="ctr"/>
          <a:lstStyle>
            <a:lvl1pPr algn="r">
              <a:defRPr sz="1800">
                <a:solidFill>
                  <a:schemeClr val="bg1"/>
                </a:solidFill>
              </a:defRPr>
            </a:lvl1pPr>
          </a:lstStyle>
          <a:p>
            <a:fld id="{D9AF2FDA-A7BE-4C30-8EC8-2B2CA6F6BB2A}" type="slidenum">
              <a:rPr lang="en-US" smtClean="0"/>
              <a:pPr/>
              <a:t>‹#›</a:t>
            </a:fld>
            <a:endParaRPr lang="en-US" dirty="0"/>
          </a:p>
        </p:txBody>
      </p:sp>
      <p:pic>
        <p:nvPicPr>
          <p:cNvPr id="8" name="Picture 5" descr="Deque">
            <a:extLst>
              <a:ext uri="{FF2B5EF4-FFF2-40B4-BE49-F238E27FC236}">
                <a16:creationId xmlns:a16="http://schemas.microsoft.com/office/drawing/2014/main" id="{05CFB029-FED2-46FF-B206-6665EE5B3141}"/>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788587" y="6369746"/>
            <a:ext cx="1068334" cy="445139"/>
          </a:xfrm>
          <a:prstGeom prst="rect">
            <a:avLst/>
          </a:prstGeom>
        </p:spPr>
      </p:pic>
      <p:sp>
        <p:nvSpPr>
          <p:cNvPr id="4" name="TextBox 6">
            <a:extLst>
              <a:ext uri="{FF2B5EF4-FFF2-40B4-BE49-F238E27FC236}">
                <a16:creationId xmlns:a16="http://schemas.microsoft.com/office/drawing/2014/main" id="{91871FBD-B970-4395-AEAB-716180F34F15}"/>
              </a:ext>
            </a:extLst>
          </p:cNvPr>
          <p:cNvSpPr txBox="1"/>
          <p:nvPr userDrawn="1"/>
        </p:nvSpPr>
        <p:spPr>
          <a:xfrm>
            <a:off x="9332878" y="6422742"/>
            <a:ext cx="914400" cy="377301"/>
          </a:xfrm>
          <a:prstGeom prst="rect">
            <a:avLst/>
          </a:prstGeom>
        </p:spPr>
        <p:txBody>
          <a:bodyPr vert="horz" wrap="none" lIns="91440" tIns="45720" rIns="91440" bIns="45720" rtlCol="0" anchor="ctr">
            <a:normAutofit/>
          </a:bodyPr>
          <a:lstStyle/>
          <a:p>
            <a:pPr algn="l"/>
            <a:r>
              <a:rPr lang="en-US" sz="1400" dirty="0">
                <a:solidFill>
                  <a:schemeClr val="bg1"/>
                </a:solidFill>
              </a:rPr>
              <a:t>#CSUNATC18 </a:t>
            </a:r>
          </a:p>
        </p:txBody>
      </p:sp>
    </p:spTree>
    <p:extLst>
      <p:ext uri="{BB962C8B-B14F-4D97-AF65-F5344CB8AC3E}">
        <p14:creationId xmlns:p14="http://schemas.microsoft.com/office/powerpoint/2010/main" val="4154586343"/>
      </p:ext>
    </p:extLst>
  </p:cSld>
  <p:clrMap bg1="lt1" tx1="dk1" bg2="lt2" tx2="dk2" accent1="accent1" accent2="accent2" accent3="accent3" accent4="accent4" accent5="accent5" accent6="accent6" hlink="hlink" folHlink="folHlink"/>
  <p:sldLayoutIdLst>
    <p:sldLayoutId id="2147483676" r:id="rId1"/>
    <p:sldLayoutId id="2147483679" r:id="rId2"/>
    <p:sldLayoutId id="2147483681" r:id="rId3"/>
    <p:sldLayoutId id="2147483682" r:id="rId4"/>
    <p:sldLayoutId id="2147483684" r:id="rId5"/>
    <p:sldLayoutId id="2147483690" r:id="rId6"/>
    <p:sldLayoutId id="2147483680" r:id="rId7"/>
    <p:sldLayoutId id="2147483650" r:id="rId8"/>
    <p:sldLayoutId id="2147483667" r:id="rId9"/>
    <p:sldLayoutId id="2147483675" r:id="rId10"/>
    <p:sldLayoutId id="2147483686" r:id="rId11"/>
    <p:sldLayoutId id="2147483674" r:id="rId12"/>
    <p:sldLayoutId id="2147483687" r:id="rId13"/>
    <p:sldLayoutId id="2147483652" r:id="rId14"/>
    <p:sldLayoutId id="2147483688" r:id="rId15"/>
    <p:sldLayoutId id="2147483678" r:id="rId16"/>
    <p:sldLayoutId id="2147483654" r:id="rId17"/>
    <p:sldLayoutId id="2147483658" r:id="rId18"/>
    <p:sldLayoutId id="2147483659" r:id="rId19"/>
    <p:sldLayoutId id="2147483689"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701" r:id="rId29"/>
  </p:sldLayoutIdLst>
  <p:txStyles>
    <p:titleStyle>
      <a:lvl1pPr algn="l" defTabSz="914400" rtl="0" eaLnBrk="1" latinLnBrk="0" hangingPunct="1">
        <a:lnSpc>
          <a:spcPct val="90000"/>
        </a:lnSpc>
        <a:spcBef>
          <a:spcPct val="0"/>
        </a:spcBef>
        <a:buNone/>
        <a:defRPr sz="4400" kern="1200">
          <a:solidFill>
            <a:srgbClr val="0077C8"/>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4B4F54"/>
        </a:buClr>
        <a:buFont typeface="Arial" panose="020B0604020202020204" pitchFamily="34" charset="0"/>
        <a:buChar char="•"/>
        <a:defRPr sz="2800" kern="1200">
          <a:solidFill>
            <a:srgbClr val="003349"/>
          </a:solidFill>
          <a:latin typeface="+mn-lt"/>
          <a:ea typeface="+mn-ea"/>
          <a:cs typeface="+mn-cs"/>
        </a:defRPr>
      </a:lvl1pPr>
      <a:lvl2pPr marL="685800" indent="-228600" algn="l" defTabSz="914400" rtl="0" eaLnBrk="1" latinLnBrk="0" hangingPunct="1">
        <a:lnSpc>
          <a:spcPct val="90000"/>
        </a:lnSpc>
        <a:spcBef>
          <a:spcPts val="500"/>
        </a:spcBef>
        <a:buClr>
          <a:srgbClr val="4B4F54"/>
        </a:buClr>
        <a:buFont typeface="Arial" panose="020B0604020202020204" pitchFamily="34" charset="0"/>
        <a:buChar char="•"/>
        <a:defRPr sz="2400" kern="1200">
          <a:solidFill>
            <a:srgbClr val="003349"/>
          </a:solidFill>
          <a:latin typeface="+mn-lt"/>
          <a:ea typeface="+mn-ea"/>
          <a:cs typeface="+mn-cs"/>
        </a:defRPr>
      </a:lvl2pPr>
      <a:lvl3pPr marL="1143000" indent="-228600" algn="l" defTabSz="914400" rtl="0" eaLnBrk="1" latinLnBrk="0" hangingPunct="1">
        <a:lnSpc>
          <a:spcPct val="90000"/>
        </a:lnSpc>
        <a:spcBef>
          <a:spcPts val="500"/>
        </a:spcBef>
        <a:buClr>
          <a:srgbClr val="4B4F54"/>
        </a:buClr>
        <a:buFont typeface="Arial" panose="020B0604020202020204" pitchFamily="34" charset="0"/>
        <a:buChar char="•"/>
        <a:defRPr sz="2000" kern="1200">
          <a:solidFill>
            <a:srgbClr val="003349"/>
          </a:solidFill>
          <a:latin typeface="+mn-lt"/>
          <a:ea typeface="+mn-ea"/>
          <a:cs typeface="+mn-cs"/>
        </a:defRPr>
      </a:lvl3pPr>
      <a:lvl4pPr marL="1600200" indent="-228600" algn="l" defTabSz="914400" rtl="0" eaLnBrk="1" latinLnBrk="0" hangingPunct="1">
        <a:lnSpc>
          <a:spcPct val="90000"/>
        </a:lnSpc>
        <a:spcBef>
          <a:spcPts val="500"/>
        </a:spcBef>
        <a:buClr>
          <a:srgbClr val="4B4F54"/>
        </a:buClr>
        <a:buFont typeface="Arial" panose="020B0604020202020204" pitchFamily="34" charset="0"/>
        <a:buChar char="•"/>
        <a:defRPr sz="1800" kern="1200">
          <a:solidFill>
            <a:srgbClr val="003349"/>
          </a:solidFill>
          <a:latin typeface="+mn-lt"/>
          <a:ea typeface="+mn-ea"/>
          <a:cs typeface="+mn-cs"/>
        </a:defRPr>
      </a:lvl4pPr>
      <a:lvl5pPr marL="2057400" indent="-228600" algn="l" defTabSz="914400" rtl="0" eaLnBrk="1" latinLnBrk="0" hangingPunct="1">
        <a:lnSpc>
          <a:spcPct val="90000"/>
        </a:lnSpc>
        <a:spcBef>
          <a:spcPts val="500"/>
        </a:spcBef>
        <a:buClr>
          <a:srgbClr val="4B4F54"/>
        </a:buClr>
        <a:buFont typeface="Arial" panose="020B0604020202020204" pitchFamily="34" charset="0"/>
        <a:buChar char="•"/>
        <a:defRPr sz="1800" kern="1200">
          <a:solidFill>
            <a:srgbClr val="00334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hyperlink" Target="https://www.access-board.gov/guidelines-and-standards/communications-and-it/about-the-ict-refresh/final-rule/text-of-the-standards-and-guidelines#603-support-services" TargetMode="External"/><Relationship Id="rId4" Type="http://schemas.openxmlformats.org/officeDocument/2006/relationships/hyperlink" Target="https://www.access-board.gov/guidelines-and-standards/communications-and-it/about-the-ict-refresh/final-rule/text-of-the-standards-and-guidelines#602-support-documenta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hyperlink" Target="https://www.access-board.gov/guidelines-and-standards/communications-and-it/about-the-ict-refresh/final-rule/text-of-the-standards-and-guidelines#E204-functional-performance-criteria" TargetMode="External"/><Relationship Id="rId13" Type="http://schemas.openxmlformats.org/officeDocument/2006/relationships/hyperlink" Target="https://www.access-board.gov/guidelines-and-standards/communications-and-it/about-the-ict-refresh/final-rule/text-of-the-standards-and-guidelines#C101-general" TargetMode="External"/><Relationship Id="rId18" Type="http://schemas.openxmlformats.org/officeDocument/2006/relationships/hyperlink" Target="https://www.access-board.gov/guidelines-and-standards/communications-and-it/about-the-ict-refresh/final-rule/text-of-the-standards-and-guidelines#C203-electronic-content" TargetMode="External"/><Relationship Id="rId26" Type="http://schemas.openxmlformats.org/officeDocument/2006/relationships/hyperlink" Target="https://www.access-board.gov/guidelines-and-standards/communications-and-it/about-the-ict-refresh/final-rule/text-of-the-standards-and-guidelines#403-biometrics" TargetMode="External"/><Relationship Id="rId3" Type="http://schemas.openxmlformats.org/officeDocument/2006/relationships/hyperlink" Target="https://www.access-board.gov/guidelines-and-standards/communications-and-it/about-the-ict-refresh/final-rule/text-of-the-standards-and-guidelines#E101-general" TargetMode="External"/><Relationship Id="rId21" Type="http://schemas.openxmlformats.org/officeDocument/2006/relationships/hyperlink" Target="https://www.access-board.gov/guidelines-and-standards/communications-and-it/about-the-ict-refresh/final-rule/text-of-the-standards-and-guidelines#C206-documentation-services" TargetMode="External"/><Relationship Id="rId7" Type="http://schemas.openxmlformats.org/officeDocument/2006/relationships/hyperlink" Target="https://www.access-board.gov/guidelines-and-standards/communications-and-it/about-the-ict-refresh/final-rule/text-of-the-standards-and-guidelines#E202-general-exceptions" TargetMode="External"/><Relationship Id="rId12" Type="http://schemas.openxmlformats.org/officeDocument/2006/relationships/hyperlink" Target="https://www.access-board.gov/guidelines-and-standards/communications-and-it/about-the-ict-refresh/final-rule/text-of-the-standards-and-guidelines#E208-documentation-Services" TargetMode="External"/><Relationship Id="rId17" Type="http://schemas.openxmlformats.org/officeDocument/2006/relationships/hyperlink" Target="https://www.access-board.gov/guidelines-and-standards/communications-and-it/about-the-ict-refresh/final-rule/text-of-the-standards-and-guidelines#C202-functional-performance-criteria" TargetMode="External"/><Relationship Id="rId25" Type="http://schemas.openxmlformats.org/officeDocument/2006/relationships/hyperlink" Target="https://www.access-board.gov/guidelines-and-standards/communications-and-it/about-the-ict-refresh/final-rule/text-of-the-standards-and-guidelines#402-closed-functionality" TargetMode="External"/><Relationship Id="rId33" Type="http://schemas.openxmlformats.org/officeDocument/2006/relationships/hyperlink" Target="https://www.access-board.gov/guidelines-and-standards/communications-and-it/about-the-ict-refresh/final-rule/text-of-the-standards-and-guidelines#603-support-services" TargetMode="External"/><Relationship Id="rId2" Type="http://schemas.openxmlformats.org/officeDocument/2006/relationships/notesSlide" Target="../notesSlides/notesSlide21.xml"/><Relationship Id="rId16" Type="http://schemas.openxmlformats.org/officeDocument/2006/relationships/hyperlink" Target="https://www.access-board.gov/guidelines-and-standards/communications-and-it/about-the-ict-refresh/final-rule/text-of-the-standards-and-guidelines#C201-application" TargetMode="External"/><Relationship Id="rId20" Type="http://schemas.openxmlformats.org/officeDocument/2006/relationships/hyperlink" Target="https://www.access-board.gov/guidelines-and-standards/communications-and-it/about-the-ict-refresh/final-rule/text-of-the-standards-and-guidelines#C205-software" TargetMode="External"/><Relationship Id="rId29" Type="http://schemas.openxmlformats.org/officeDocument/2006/relationships/hyperlink" Target="https://www.access-board.gov/guidelines-and-standards/communications-and-it/about-the-ict-refresh/final-rule/text-of-the-standards-and-guidelines#503-applications" TargetMode="External"/><Relationship Id="rId1" Type="http://schemas.openxmlformats.org/officeDocument/2006/relationships/slideLayout" Target="../slideLayouts/slideLayout15.xml"/><Relationship Id="rId6" Type="http://schemas.openxmlformats.org/officeDocument/2006/relationships/hyperlink" Target="https://www.access-board.gov/guidelines-and-standards/communications-and-it/about-the-ict-refresh/final-rule/text-of-the-standards-and-guidelines#E201-application" TargetMode="External"/><Relationship Id="rId11" Type="http://schemas.openxmlformats.org/officeDocument/2006/relationships/hyperlink" Target="https://www.access-board.gov/guidelines-and-standards/communications-and-it/about-the-ict-refresh/final-rule/text-of-the-standards-and-guidelines#E207-software" TargetMode="External"/><Relationship Id="rId24" Type="http://schemas.openxmlformats.org/officeDocument/2006/relationships/hyperlink" Target="https://www.access-board.gov/guidelines-and-standards/communications-and-it/about-the-ict-refresh/final-rule/text-of-the-standards-and-guidelines#401-general" TargetMode="External"/><Relationship Id="rId32" Type="http://schemas.openxmlformats.org/officeDocument/2006/relationships/hyperlink" Target="https://www.access-board.gov/guidelines-and-standards/communications-and-it/about-the-ict-refresh/final-rule/text-of-the-standards-and-guidelines#602-support-documentation" TargetMode="External"/><Relationship Id="rId5" Type="http://schemas.openxmlformats.org/officeDocument/2006/relationships/hyperlink" Target="https://www.access-board.gov/guidelines-and-standards/communications-and-it/about-the-ict-refresh/final-rule/text-of-the-standards-and-guidelines#E103-definitions" TargetMode="External"/><Relationship Id="rId15" Type="http://schemas.openxmlformats.org/officeDocument/2006/relationships/hyperlink" Target="https://www.access-board.gov/guidelines-and-standards/communications-and-it/about-the-ict-refresh/final-rule/text-of-the-standards-and-guidelines#C103-definitions" TargetMode="External"/><Relationship Id="rId23" Type="http://schemas.openxmlformats.org/officeDocument/2006/relationships/hyperlink" Target="https://www.access-board.gov/guidelines-and-standards/communications-and-it/about-the-ict-refresh/final-rule/text-of-the-standards-and-guidelines#302-functional-performance-criteria" TargetMode="External"/><Relationship Id="rId28" Type="http://schemas.openxmlformats.org/officeDocument/2006/relationships/hyperlink" Target="https://www.access-board.gov/guidelines-and-standards/communications-and-it/about-the-ict-refresh/final-rule/text-of-the-standards-and-guidelines#502-interoperability-assistive-technology" TargetMode="External"/><Relationship Id="rId10" Type="http://schemas.openxmlformats.org/officeDocument/2006/relationships/hyperlink" Target="https://www.access-board.gov/guidelines-and-standards/communications-and-it/about-the-ict-refresh/final-rule/text-of-the-standards-and-guidelines#E206-hardware" TargetMode="External"/><Relationship Id="rId19" Type="http://schemas.openxmlformats.org/officeDocument/2006/relationships/hyperlink" Target="https://www.access-board.gov/guidelines-and-standards/communications-and-it/about-the-ict-refresh/final-rule/text-of-the-standards-and-guidelines#C204-hardware" TargetMode="External"/><Relationship Id="rId31" Type="http://schemas.openxmlformats.org/officeDocument/2006/relationships/hyperlink" Target="https://www.access-board.gov/guidelines-and-standards/communications-and-it/about-the-ict-refresh/final-rule/text-of-the-standards-and-guidelines#601-general" TargetMode="External"/><Relationship Id="rId4" Type="http://schemas.openxmlformats.org/officeDocument/2006/relationships/hyperlink" Target="https://www.access-board.gov/guidelines-and-standards/communications-and-it/about-the-ict-refresh/final-rule/text-of-the-standards-and-guidelines#E102-referenced-standards" TargetMode="External"/><Relationship Id="rId9" Type="http://schemas.openxmlformats.org/officeDocument/2006/relationships/hyperlink" Target="https://www.access-board.gov/guidelines-and-standards/communications-and-it/about-the-ict-refresh/final-rule/text-of-the-standards-and-guidelines#E205-content" TargetMode="External"/><Relationship Id="rId14" Type="http://schemas.openxmlformats.org/officeDocument/2006/relationships/hyperlink" Target="https://www.access-board.gov/guidelines-and-standards/communications-and-it/about-the-ict-refresh/final-rule/text-of-the-standards-and-guidelines#C102-referenced-standards" TargetMode="External"/><Relationship Id="rId22" Type="http://schemas.openxmlformats.org/officeDocument/2006/relationships/hyperlink" Target="https://www.access-board.gov/guidelines-and-standards/communications-and-it/about-the-ict-refresh/final-rule/text-of-the-standards-and-guidelines#301-general" TargetMode="External"/><Relationship Id="rId27" Type="http://schemas.openxmlformats.org/officeDocument/2006/relationships/hyperlink" Target="https://www.access-board.gov/guidelines-and-standards/communications-and-it/about-the-ict-refresh/final-rule/text-of-the-standards-and-guidelines#501-general" TargetMode="External"/><Relationship Id="rId30" Type="http://schemas.openxmlformats.org/officeDocument/2006/relationships/hyperlink" Target="https://www.access-board.gov/guidelines-and-standards/communications-and-it/about-the-ict-refresh/final-rule/text-of-the-standards-and-guidelines#504-authoring-tool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eque.com/csun18"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hyperlink" Target="mailto:bailey@access-board.gov" TargetMode="External"/><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hyperlink" Target="mailto:Katie.Haritos-Shea@Deque.com" TargetMode="External"/><Relationship Id="rId5" Type="http://schemas.openxmlformats.org/officeDocument/2006/relationships/image" Target="../media/image42.png"/><Relationship Id="rId4" Type="http://schemas.openxmlformats.org/officeDocument/2006/relationships/hyperlink" Target="mailto:508@access-board.gov"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deque.com/csun18"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www.access-board.gov/guidelines-and-standards/communications-and-it/about-the-ict-refresh/final-rule/text-of-the-standards-and-guidelines" TargetMode="External"/><Relationship Id="rId7" Type="http://schemas.openxmlformats.org/officeDocument/2006/relationships/hyperlink" Target="https://section508.gov/content/technology-accessibility-playbook"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hyperlink" Target="https://section508.gov/content/compliance-dates" TargetMode="External"/><Relationship Id="rId5" Type="http://schemas.openxmlformats.org/officeDocument/2006/relationships/hyperlink" Target="https://app.buyaccessible.gov/" TargetMode="External"/><Relationship Id="rId4" Type="http://schemas.openxmlformats.org/officeDocument/2006/relationships/hyperlink" Target="https://www.section508.gov/refresh-toolkit"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access-board.gov/guidelines-and-standards/communications-and-it/about-the-ict-refresh/final-regulatory-impact-analysis#_Toc471376909" TargetMode="External"/><Relationship Id="rId3" Type="http://schemas.openxmlformats.org/officeDocument/2006/relationships/hyperlink" Target="https://www.access-board.gov/guidelines-and-standards/communications-and-it/about-the-ict-refresh/final-regulatory-impact-analysis" TargetMode="External"/><Relationship Id="rId7" Type="http://schemas.openxmlformats.org/officeDocument/2006/relationships/hyperlink" Target="https://www.access-board.gov/guidelines-and-standards/communications-and-it/about-the-ict-refresh/final-regulatory-impact-analysis#_Toc471376908"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hyperlink" Target="https://www.access-board.gov/guidelines-and-standards/communications-and-it/about-the-ict-refresh/final-regulatory-impact-analysis#_Toc471376907" TargetMode="External"/><Relationship Id="rId5" Type="http://schemas.openxmlformats.org/officeDocument/2006/relationships/hyperlink" Target="https://www.access-board.gov/guidelines-and-standards/communications-and-it/about-the-ict-refresh/final-regulatory-impact-analysis#_Toc471376906" TargetMode="External"/><Relationship Id="rId4" Type="http://schemas.openxmlformats.org/officeDocument/2006/relationships/hyperlink" Target="https://www.access-board.gov/guidelines-and-standards/communications-and-it/about-the-ict-refresh/final-regulatory-impact-analysis#_Toc471376905"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w3.org/WAI/gettingstarted/tips/writing.html" TargetMode="External"/><Relationship Id="rId13" Type="http://schemas.openxmlformats.org/officeDocument/2006/relationships/hyperlink" Target="http://www.w3.org/WAI/GL/WCAG20-TECHS/" TargetMode="External"/><Relationship Id="rId3" Type="http://schemas.openxmlformats.org/officeDocument/2006/relationships/hyperlink" Target="http://www.w3.org/wai/wcag20/quickref" TargetMode="External"/><Relationship Id="rId7" Type="http://schemas.openxmlformats.org/officeDocument/2006/relationships/hyperlink" Target="https://www.w3.org/WAI/gettingstarted/tips/designing.html" TargetMode="External"/><Relationship Id="rId12" Type="http://schemas.openxmlformats.org/officeDocument/2006/relationships/hyperlink" Target="https://www.w3.org/WAI/eval/preliminary.html" TargetMode="External"/><Relationship Id="rId2" Type="http://schemas.openxmlformats.org/officeDocument/2006/relationships/hyperlink" Target="http://www.w3.org/TR/WCAG20/" TargetMode="External"/><Relationship Id="rId1" Type="http://schemas.openxmlformats.org/officeDocument/2006/relationships/slideLayout" Target="../slideLayouts/slideLayout20.xml"/><Relationship Id="rId6" Type="http://schemas.openxmlformats.org/officeDocument/2006/relationships/hyperlink" Target="https://www.w3.org/WAI/gettingstarted/tips/developing.html" TargetMode="External"/><Relationship Id="rId11" Type="http://schemas.openxmlformats.org/officeDocument/2006/relationships/hyperlink" Target="https://www.w3.org/WAI/intro/people-use-web/stories" TargetMode="External"/><Relationship Id="rId5" Type="http://schemas.openxmlformats.org/officeDocument/2006/relationships/hyperlink" Target="http://www.w3.org/WAI/gettingstarted/tips" TargetMode="External"/><Relationship Id="rId10" Type="http://schemas.openxmlformats.org/officeDocument/2006/relationships/hyperlink" Target="https://www.w3.org/WAI/perspectives/" TargetMode="External"/><Relationship Id="rId4" Type="http://schemas.openxmlformats.org/officeDocument/2006/relationships/hyperlink" Target="http://www.w3.org/WAI/tutorials" TargetMode="External"/><Relationship Id="rId9" Type="http://schemas.openxmlformats.org/officeDocument/2006/relationships/hyperlink" Target="https://www.w3.org/WAI/tutorial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70E092-EDB9-4250-A7DB-DD91B2E308DC}"/>
              </a:ext>
            </a:extLst>
          </p:cNvPr>
          <p:cNvSpPr>
            <a:spLocks noGrp="1"/>
          </p:cNvSpPr>
          <p:nvPr>
            <p:ph type="ctrTitle"/>
          </p:nvPr>
        </p:nvSpPr>
        <p:spPr>
          <a:xfrm>
            <a:off x="838199" y="1616529"/>
            <a:ext cx="9829800" cy="1970967"/>
          </a:xfrm>
        </p:spPr>
        <p:txBody>
          <a:bodyPr>
            <a:normAutofit/>
          </a:bodyPr>
          <a:lstStyle/>
          <a:p>
            <a:r>
              <a:rPr lang="en-US" dirty="0"/>
              <a:t>Section 508 Refreshed: </a:t>
            </a:r>
            <a:br>
              <a:rPr lang="en-US" dirty="0"/>
            </a:br>
            <a:r>
              <a:rPr lang="en-US" dirty="0"/>
              <a:t>Key Things You Need To Know!</a:t>
            </a:r>
          </a:p>
        </p:txBody>
      </p:sp>
      <p:sp>
        <p:nvSpPr>
          <p:cNvPr id="5" name="Subtitle 2">
            <a:extLst>
              <a:ext uri="{FF2B5EF4-FFF2-40B4-BE49-F238E27FC236}">
                <a16:creationId xmlns:a16="http://schemas.microsoft.com/office/drawing/2014/main" id="{3CD28526-3342-4EC8-B1EA-E7ED314CF288}"/>
              </a:ext>
            </a:extLst>
          </p:cNvPr>
          <p:cNvSpPr>
            <a:spLocks noGrp="1"/>
          </p:cNvSpPr>
          <p:nvPr>
            <p:ph type="subTitle" idx="1"/>
          </p:nvPr>
        </p:nvSpPr>
        <p:spPr/>
        <p:txBody>
          <a:bodyPr/>
          <a:lstStyle/>
          <a:p>
            <a:r>
              <a:rPr lang="en-US" dirty="0"/>
              <a:t>Bruce Bailey and Katie Haritos-Shea                                 #CSUNATC18 </a:t>
            </a:r>
          </a:p>
          <a:p>
            <a:endParaRPr lang="en-US" dirty="0"/>
          </a:p>
        </p:txBody>
      </p:sp>
      <p:pic>
        <p:nvPicPr>
          <p:cNvPr id="6" name="Picture 3" descr="Photo: Katie Haritos-Shea">
            <a:extLst>
              <a:ext uri="{FF2B5EF4-FFF2-40B4-BE49-F238E27FC236}">
                <a16:creationId xmlns:a16="http://schemas.microsoft.com/office/drawing/2014/main" id="{4B886143-46E7-4590-9851-0CB21E138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638" y="549904"/>
            <a:ext cx="1324724" cy="1356952"/>
          </a:xfrm>
          <a:prstGeom prst="ellipse">
            <a:avLst/>
          </a:prstGeom>
          <a:noFill/>
          <a:ln w="50800">
            <a:solidFill>
              <a:schemeClr val="bg1">
                <a:alpha val="50000"/>
              </a:schemeClr>
            </a:solidFill>
          </a:ln>
        </p:spPr>
      </p:pic>
      <p:pic>
        <p:nvPicPr>
          <p:cNvPr id="8" name="Picture 4" descr="Photo: Bruce Bailey">
            <a:extLst>
              <a:ext uri="{FF2B5EF4-FFF2-40B4-BE49-F238E27FC236}">
                <a16:creationId xmlns:a16="http://schemas.microsoft.com/office/drawing/2014/main" id="{92208D29-05F5-49DC-B739-638C69EE9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660" y="549904"/>
            <a:ext cx="1356952" cy="1356952"/>
          </a:xfrm>
          <a:prstGeom prst="ellipse">
            <a:avLst/>
          </a:prstGeom>
          <a:noFill/>
          <a:ln w="50800">
            <a:solidFill>
              <a:schemeClr val="bg1">
                <a:alpha val="50000"/>
              </a:schemeClr>
            </a:solidFill>
          </a:ln>
        </p:spPr>
      </p:pic>
    </p:spTree>
    <p:extLst>
      <p:ext uri="{BB962C8B-B14F-4D97-AF65-F5344CB8AC3E}">
        <p14:creationId xmlns:p14="http://schemas.microsoft.com/office/powerpoint/2010/main" val="428158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F21E-304F-4F32-A91D-A0D7E051BECC}"/>
              </a:ext>
            </a:extLst>
          </p:cNvPr>
          <p:cNvSpPr>
            <a:spLocks noGrp="1"/>
          </p:cNvSpPr>
          <p:nvPr>
            <p:ph type="title"/>
          </p:nvPr>
        </p:nvSpPr>
        <p:spPr/>
        <p:txBody>
          <a:bodyPr/>
          <a:lstStyle/>
          <a:p>
            <a:r>
              <a:rPr lang="en-US" dirty="0"/>
              <a:t>Why Section 508 + WCAG is Better than WCAG Alone</a:t>
            </a:r>
          </a:p>
        </p:txBody>
      </p:sp>
      <p:sp>
        <p:nvSpPr>
          <p:cNvPr id="3" name="Text Placeholder 2">
            <a:extLst>
              <a:ext uri="{FF2B5EF4-FFF2-40B4-BE49-F238E27FC236}">
                <a16:creationId xmlns:a16="http://schemas.microsoft.com/office/drawing/2014/main" id="{9DF69C72-391A-45F0-A9A5-FA5B0B4D11F7}"/>
              </a:ext>
            </a:extLst>
          </p:cNvPr>
          <p:cNvSpPr>
            <a:spLocks noGrp="1"/>
          </p:cNvSpPr>
          <p:nvPr>
            <p:ph type="body" idx="1"/>
          </p:nvPr>
        </p:nvSpPr>
        <p:spPr/>
        <p:txBody>
          <a:bodyPr/>
          <a:lstStyle/>
          <a:p>
            <a:endParaRPr lang="en-US" dirty="0"/>
          </a:p>
        </p:txBody>
      </p:sp>
      <p:pic>
        <p:nvPicPr>
          <p:cNvPr id="14" name="Picture Placeholder 3" descr="WCAG 2 Book with Section 508 and Section 255">
            <a:extLst>
              <a:ext uri="{FF2B5EF4-FFF2-40B4-BE49-F238E27FC236}">
                <a16:creationId xmlns:a16="http://schemas.microsoft.com/office/drawing/2014/main" id="{33CB9353-AFCC-4900-AC2E-A3B62916258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50" r="1350"/>
          <a:stretch>
            <a:fillRect/>
          </a:stretch>
        </p:blipFill>
        <p:spPr>
          <a:xfrm>
            <a:off x="8428038" y="4562475"/>
            <a:ext cx="3251200" cy="1952625"/>
          </a:xfrm>
        </p:spPr>
      </p:pic>
    </p:spTree>
    <p:extLst>
      <p:ext uri="{BB962C8B-B14F-4D97-AF65-F5344CB8AC3E}">
        <p14:creationId xmlns:p14="http://schemas.microsoft.com/office/powerpoint/2010/main" val="290901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noAutofit/>
          </a:bodyPr>
          <a:lstStyle/>
          <a:p>
            <a:r>
              <a:rPr lang="en-US" dirty="0"/>
              <a:t>Plain WCAG 2 vs. Revised Section 508</a:t>
            </a:r>
          </a:p>
        </p:txBody>
      </p:sp>
      <p:sp>
        <p:nvSpPr>
          <p:cNvPr id="18" name="Content Placeholder 2"/>
          <p:cNvSpPr>
            <a:spLocks noGrp="1"/>
          </p:cNvSpPr>
          <p:nvPr>
            <p:ph sz="quarter" idx="13"/>
          </p:nvPr>
        </p:nvSpPr>
        <p:spPr/>
        <p:txBody>
          <a:bodyPr>
            <a:normAutofit lnSpcReduction="10000"/>
          </a:bodyPr>
          <a:lstStyle/>
          <a:p>
            <a:pPr marL="514350" indent="-514350">
              <a:buClr>
                <a:srgbClr val="C00000"/>
              </a:buClr>
              <a:buFont typeface="+mj-lt"/>
              <a:buAutoNum type="arabicPeriod"/>
            </a:pPr>
            <a:r>
              <a:rPr lang="en-US" dirty="0"/>
              <a:t>There is </a:t>
            </a:r>
            <a:r>
              <a:rPr lang="en-US" dirty="0">
                <a:solidFill>
                  <a:srgbClr val="C00000"/>
                </a:solidFill>
              </a:rPr>
              <a:t>Law</a:t>
            </a:r>
            <a:r>
              <a:rPr lang="en-US" dirty="0">
                <a:solidFill>
                  <a:srgbClr val="0F3D81"/>
                </a:solidFill>
              </a:rPr>
              <a:t> </a:t>
            </a:r>
            <a:r>
              <a:rPr lang="en-US" dirty="0"/>
              <a:t>that specifies </a:t>
            </a:r>
            <a:r>
              <a:rPr lang="en-US" dirty="0">
                <a:solidFill>
                  <a:srgbClr val="C00000"/>
                </a:solidFill>
              </a:rPr>
              <a:t>Web </a:t>
            </a:r>
            <a:r>
              <a:rPr lang="en-US" i="1" dirty="0"/>
              <a:t>and</a:t>
            </a:r>
            <a:r>
              <a:rPr lang="en-US" dirty="0">
                <a:solidFill>
                  <a:srgbClr val="C00000"/>
                </a:solidFill>
              </a:rPr>
              <a:t> ICT Accessibility</a:t>
            </a:r>
          </a:p>
          <a:p>
            <a:pPr marL="514350" indent="-514350">
              <a:buClr>
                <a:srgbClr val="C00000"/>
              </a:buClr>
              <a:buFont typeface="+mj-lt"/>
              <a:buAutoNum type="arabicPeriod"/>
            </a:pPr>
            <a:r>
              <a:rPr lang="en-US" dirty="0"/>
              <a:t>WCAG provides a way to </a:t>
            </a:r>
            <a:r>
              <a:rPr lang="en-US" dirty="0">
                <a:solidFill>
                  <a:srgbClr val="C00000"/>
                </a:solidFill>
              </a:rPr>
              <a:t>measure</a:t>
            </a:r>
            <a:r>
              <a:rPr lang="en-US" dirty="0"/>
              <a:t> </a:t>
            </a:r>
            <a:r>
              <a:rPr lang="en-US" dirty="0">
                <a:solidFill>
                  <a:srgbClr val="C00000"/>
                </a:solidFill>
              </a:rPr>
              <a:t>Accessibility</a:t>
            </a:r>
          </a:p>
          <a:p>
            <a:pPr marL="514350" indent="-514350">
              <a:buClr>
                <a:srgbClr val="C00000"/>
              </a:buClr>
              <a:buFont typeface="+mj-lt"/>
              <a:buAutoNum type="arabicPeriod"/>
            </a:pPr>
            <a:r>
              <a:rPr lang="en-US" dirty="0"/>
              <a:t>Section 508 goes far beyond websites; 508 </a:t>
            </a:r>
            <a:r>
              <a:rPr lang="en-US" i="1" u="sng" dirty="0">
                <a:solidFill>
                  <a:srgbClr val="387C2B"/>
                </a:solidFill>
              </a:rPr>
              <a:t>requires</a:t>
            </a:r>
            <a:r>
              <a:rPr lang="en-US" dirty="0"/>
              <a:t> that </a:t>
            </a:r>
            <a:r>
              <a:rPr lang="en-US" i="1" u="sng" dirty="0">
                <a:solidFill>
                  <a:srgbClr val="C00000"/>
                </a:solidFill>
              </a:rPr>
              <a:t>agencies</a:t>
            </a:r>
            <a:r>
              <a:rPr lang="en-US" dirty="0"/>
              <a:t> provide </a:t>
            </a:r>
            <a:r>
              <a:rPr lang="en-US" dirty="0">
                <a:solidFill>
                  <a:srgbClr val="C00000"/>
                </a:solidFill>
              </a:rPr>
              <a:t>Accessible</a:t>
            </a:r>
            <a:r>
              <a:rPr lang="en-US" dirty="0"/>
              <a:t>: </a:t>
            </a:r>
          </a:p>
          <a:p>
            <a:pPr lvl="1">
              <a:buClr>
                <a:srgbClr val="C00000"/>
              </a:buClr>
            </a:pPr>
            <a:r>
              <a:rPr lang="en-US" dirty="0"/>
              <a:t>hardware (PCs, kiosks) and telecom (smart) devices</a:t>
            </a:r>
          </a:p>
          <a:p>
            <a:pPr lvl="1">
              <a:buClr>
                <a:srgbClr val="C00000"/>
              </a:buClr>
            </a:pPr>
            <a:r>
              <a:rPr lang="en-US" dirty="0"/>
              <a:t>ICT platforms and infrastructure</a:t>
            </a:r>
          </a:p>
          <a:p>
            <a:pPr lvl="1">
              <a:buClr>
                <a:srgbClr val="C00000"/>
              </a:buClr>
            </a:pPr>
            <a:r>
              <a:rPr lang="en-US" dirty="0"/>
              <a:t>software, OSs and applications (including mobile)</a:t>
            </a:r>
          </a:p>
          <a:p>
            <a:pPr lvl="1">
              <a:buClr>
                <a:srgbClr val="C00000"/>
              </a:buClr>
            </a:pPr>
            <a:r>
              <a:rPr lang="en-US" dirty="0"/>
              <a:t>ICT support and services (help desks, call centers)</a:t>
            </a:r>
          </a:p>
          <a:p>
            <a:pPr lvl="1">
              <a:buClr>
                <a:srgbClr val="C00000"/>
              </a:buClr>
            </a:pPr>
            <a:r>
              <a:rPr lang="en-US" dirty="0"/>
              <a:t>official agency communications and email</a:t>
            </a:r>
          </a:p>
          <a:p>
            <a:pPr lvl="1">
              <a:buClr>
                <a:srgbClr val="C00000"/>
              </a:buClr>
            </a:pPr>
            <a:r>
              <a:rPr lang="en-US" dirty="0"/>
              <a:t>media, multimedia, social media and browsers</a:t>
            </a:r>
          </a:p>
          <a:p>
            <a:pPr lvl="1">
              <a:buClr>
                <a:srgbClr val="C00000"/>
              </a:buClr>
            </a:pPr>
            <a:r>
              <a:rPr lang="en-US" dirty="0"/>
              <a:t>ICT authoring tools (Word, Dreamweaver, blogs)</a:t>
            </a:r>
          </a:p>
          <a:p>
            <a:pPr lvl="1">
              <a:buClr>
                <a:srgbClr val="C00000"/>
              </a:buClr>
            </a:pPr>
            <a:r>
              <a:rPr lang="en-US" dirty="0"/>
              <a:t>training and training materials</a:t>
            </a:r>
          </a:p>
          <a:p>
            <a:pPr lvl="1"/>
            <a:endParaRPr lang="en-US" dirty="0"/>
          </a:p>
          <a:p>
            <a:pPr lvl="1"/>
            <a:endParaRPr lang="en-US" dirty="0"/>
          </a:p>
        </p:txBody>
      </p:sp>
      <p:sp>
        <p:nvSpPr>
          <p:cNvPr id="6" name="Footer Placeholder 3" hidden="1">
            <a:extLst>
              <a:ext uri="{FF2B5EF4-FFF2-40B4-BE49-F238E27FC236}">
                <a16:creationId xmlns:a16="http://schemas.microsoft.com/office/drawing/2014/main" id="{8602C022-F01C-45C7-8F12-AFC94A080417}"/>
              </a:ext>
            </a:extLst>
          </p:cNvPr>
          <p:cNvSpPr>
            <a:spLocks noGrp="1"/>
          </p:cNvSpPr>
          <p:nvPr>
            <p:ph type="ftr" sz="quarter" idx="11"/>
          </p:nvPr>
        </p:nvSpPr>
        <p:spPr/>
        <p:txBody>
          <a:bodyPr/>
          <a:lstStyle/>
          <a:p>
            <a:endParaRPr lang="en-US" dirty="0"/>
          </a:p>
        </p:txBody>
      </p:sp>
      <p:sp>
        <p:nvSpPr>
          <p:cNvPr id="5" name="Slide Number Placeholder 3"/>
          <p:cNvSpPr>
            <a:spLocks noGrp="1"/>
          </p:cNvSpPr>
          <p:nvPr>
            <p:ph type="sldNum" sz="quarter" idx="12"/>
          </p:nvPr>
        </p:nvSpPr>
        <p:spPr/>
        <p:txBody>
          <a:bodyPr/>
          <a:lstStyle/>
          <a:p>
            <a:fld id="{105A3CBC-8A79-5140-907D-6E2A5A8F5F15}" type="slidenum">
              <a:rPr lang="en-US" smtClean="0"/>
              <a:t>11</a:t>
            </a:fld>
            <a:endParaRPr lang="en-US" dirty="0"/>
          </a:p>
        </p:txBody>
      </p:sp>
    </p:spTree>
    <p:extLst>
      <p:ext uri="{BB962C8B-B14F-4D97-AF65-F5344CB8AC3E}">
        <p14:creationId xmlns:p14="http://schemas.microsoft.com/office/powerpoint/2010/main" val="127703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0416" y="187569"/>
            <a:ext cx="11686784" cy="1004835"/>
          </a:xfrm>
        </p:spPr>
        <p:txBody>
          <a:bodyPr>
            <a:normAutofit/>
          </a:bodyPr>
          <a:lstStyle/>
          <a:p>
            <a:r>
              <a:rPr lang="en-US" dirty="0"/>
              <a:t>US Gov is World’s Largest Single Purchaser of ICT </a:t>
            </a:r>
            <a:r>
              <a:rPr lang="en-US" dirty="0">
                <a:solidFill>
                  <a:srgbClr val="C00000"/>
                </a:solidFill>
              </a:rPr>
              <a:t>!!</a:t>
            </a:r>
          </a:p>
        </p:txBody>
      </p:sp>
      <p:sp>
        <p:nvSpPr>
          <p:cNvPr id="7" name="Content Placeholder 2"/>
          <p:cNvSpPr>
            <a:spLocks noGrp="1"/>
          </p:cNvSpPr>
          <p:nvPr>
            <p:ph sz="half" idx="1"/>
          </p:nvPr>
        </p:nvSpPr>
        <p:spPr>
          <a:xfrm>
            <a:off x="838200" y="1438183"/>
            <a:ext cx="5181600" cy="4732684"/>
          </a:xfrm>
        </p:spPr>
        <p:txBody>
          <a:bodyPr>
            <a:normAutofit/>
          </a:bodyPr>
          <a:lstStyle/>
          <a:p>
            <a:pPr>
              <a:buClr>
                <a:srgbClr val="C00000"/>
              </a:buClr>
            </a:pPr>
            <a:r>
              <a:rPr lang="en-US" sz="3200" dirty="0"/>
              <a:t>That fact is why Section 508 </a:t>
            </a:r>
            <a:r>
              <a:rPr lang="en-US" sz="3200" i="1" u="sng" dirty="0">
                <a:solidFill>
                  <a:srgbClr val="387C2B"/>
                </a:solidFill>
              </a:rPr>
              <a:t>drives</a:t>
            </a:r>
            <a:r>
              <a:rPr lang="en-US" sz="3200" dirty="0"/>
              <a:t> the </a:t>
            </a:r>
            <a:r>
              <a:rPr lang="en-US" sz="3200" i="1" u="sng" dirty="0">
                <a:solidFill>
                  <a:srgbClr val="C00000"/>
                </a:solidFill>
              </a:rPr>
              <a:t>ICT Industry</a:t>
            </a:r>
            <a:r>
              <a:rPr lang="en-US" sz="3200" dirty="0"/>
              <a:t> to provide Accessible products and services</a:t>
            </a:r>
            <a:br>
              <a:rPr lang="en-US" sz="3200" dirty="0"/>
            </a:br>
            <a:endParaRPr lang="en-US" sz="3200" dirty="0"/>
          </a:p>
          <a:p>
            <a:pPr>
              <a:buClr>
                <a:srgbClr val="C00000"/>
              </a:buClr>
            </a:pPr>
            <a:r>
              <a:rPr lang="en-US" sz="3200" i="1" u="sng" dirty="0">
                <a:solidFill>
                  <a:srgbClr val="C00000"/>
                </a:solidFill>
              </a:rPr>
              <a:t>U.S.</a:t>
            </a:r>
            <a:r>
              <a:rPr lang="en-US" sz="3200" dirty="0"/>
              <a:t> Section 508  requirements </a:t>
            </a:r>
            <a:r>
              <a:rPr lang="en-US" sz="3200" i="1" u="sng" dirty="0">
                <a:solidFill>
                  <a:srgbClr val="387C2B"/>
                </a:solidFill>
              </a:rPr>
              <a:t>drive</a:t>
            </a:r>
            <a:r>
              <a:rPr lang="en-US" sz="3200" dirty="0"/>
              <a:t> standards, innovation and personalization in ICT </a:t>
            </a:r>
            <a:r>
              <a:rPr lang="en-US" sz="3200" i="1" u="sng" dirty="0">
                <a:solidFill>
                  <a:srgbClr val="C00000"/>
                </a:solidFill>
              </a:rPr>
              <a:t>Worldwide</a:t>
            </a:r>
          </a:p>
        </p:txBody>
      </p:sp>
      <p:pic>
        <p:nvPicPr>
          <p:cNvPr id="15" name="Content Placeholder 3" descr="People connecting ICT to the world.">
            <a:extLst>
              <a:ext uri="{FF2B5EF4-FFF2-40B4-BE49-F238E27FC236}">
                <a16:creationId xmlns:a16="http://schemas.microsoft.com/office/drawing/2014/main" id="{224C4735-A1CF-496A-B357-F374F2E03ABD}"/>
              </a:ext>
            </a:extLst>
          </p:cNvPr>
          <p:cNvPicPr>
            <a:picLocks noGrp="1" noChangeAspect="1"/>
          </p:cNvPicPr>
          <p:nvPr>
            <p:ph sz="half" idx="2"/>
          </p:nvPr>
        </p:nvPicPr>
        <p:blipFill>
          <a:blip r:embed="rId3"/>
          <a:stretch>
            <a:fillRect/>
          </a:stretch>
        </p:blipFill>
        <p:spPr>
          <a:xfrm>
            <a:off x="6172200" y="2007518"/>
            <a:ext cx="5181600" cy="3593852"/>
          </a:xfrm>
        </p:spPr>
      </p:pic>
      <p:sp>
        <p:nvSpPr>
          <p:cNvPr id="5" name="Slide Number Placeholder 4"/>
          <p:cNvSpPr>
            <a:spLocks noGrp="1"/>
          </p:cNvSpPr>
          <p:nvPr>
            <p:ph type="sldNum" sz="quarter" idx="10"/>
          </p:nvPr>
        </p:nvSpPr>
        <p:spPr/>
        <p:txBody>
          <a:bodyPr/>
          <a:lstStyle/>
          <a:p>
            <a:fld id="{105A3CBC-8A79-5140-907D-6E2A5A8F5F15}" type="slidenum">
              <a:rPr lang="en-US" smtClean="0"/>
              <a:t>12</a:t>
            </a:fld>
            <a:endParaRPr lang="en-US"/>
          </a:p>
        </p:txBody>
      </p:sp>
    </p:spTree>
    <p:extLst>
      <p:ext uri="{BB962C8B-B14F-4D97-AF65-F5344CB8AC3E}">
        <p14:creationId xmlns:p14="http://schemas.microsoft.com/office/powerpoint/2010/main" val="290102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AC09-AFDF-45A9-B432-045A8DFD0A91}"/>
              </a:ext>
            </a:extLst>
          </p:cNvPr>
          <p:cNvSpPr>
            <a:spLocks noGrp="1"/>
          </p:cNvSpPr>
          <p:nvPr>
            <p:ph type="title"/>
          </p:nvPr>
        </p:nvSpPr>
        <p:spPr/>
        <p:txBody>
          <a:bodyPr/>
          <a:lstStyle/>
          <a:p>
            <a:r>
              <a:rPr lang="en-US" dirty="0"/>
              <a:t>The New 508 Right Stuff!</a:t>
            </a:r>
          </a:p>
        </p:txBody>
      </p:sp>
      <p:sp>
        <p:nvSpPr>
          <p:cNvPr id="3" name="Content Placeholder 2">
            <a:extLst>
              <a:ext uri="{FF2B5EF4-FFF2-40B4-BE49-F238E27FC236}">
                <a16:creationId xmlns:a16="http://schemas.microsoft.com/office/drawing/2014/main" id="{44427799-9B86-4266-8450-6D35936BA6B8}"/>
              </a:ext>
            </a:extLst>
          </p:cNvPr>
          <p:cNvSpPr>
            <a:spLocks noGrp="1"/>
          </p:cNvSpPr>
          <p:nvPr>
            <p:ph sz="half" idx="1"/>
          </p:nvPr>
        </p:nvSpPr>
        <p:spPr>
          <a:xfrm>
            <a:off x="838200" y="1438183"/>
            <a:ext cx="5374710" cy="4732684"/>
          </a:xfrm>
        </p:spPr>
        <p:txBody>
          <a:bodyPr>
            <a:noAutofit/>
          </a:bodyPr>
          <a:lstStyle/>
          <a:p>
            <a:pPr>
              <a:buClr>
                <a:srgbClr val="C00000"/>
              </a:buClr>
            </a:pPr>
            <a:r>
              <a:rPr lang="en-US" sz="3200" i="1" dirty="0">
                <a:solidFill>
                  <a:srgbClr val="C00000"/>
                </a:solidFill>
              </a:rPr>
              <a:t>Requires</a:t>
            </a:r>
            <a:r>
              <a:rPr lang="en-US" sz="3200" b="0" dirty="0"/>
              <a:t> </a:t>
            </a:r>
            <a:r>
              <a:rPr lang="en-US" sz="3200" dirty="0"/>
              <a:t>508</a:t>
            </a:r>
            <a:r>
              <a:rPr lang="en-US" sz="3200" b="0" dirty="0"/>
              <a:t> ICT to ensure </a:t>
            </a:r>
            <a:r>
              <a:rPr lang="en-US" sz="3200" dirty="0"/>
              <a:t>accessibility</a:t>
            </a:r>
            <a:r>
              <a:rPr lang="en-US" sz="3200" b="0" dirty="0"/>
              <a:t> and </a:t>
            </a:r>
            <a:r>
              <a:rPr lang="en-US" sz="3200" dirty="0"/>
              <a:t>usability </a:t>
            </a:r>
            <a:br>
              <a:rPr lang="en-US" sz="3200" dirty="0"/>
            </a:br>
            <a:r>
              <a:rPr lang="en-US" sz="3200" dirty="0"/>
              <a:t>(E101.1 Purpose &amp; E203.1 Access to Functionality)</a:t>
            </a:r>
          </a:p>
          <a:p>
            <a:pPr>
              <a:buClr>
                <a:srgbClr val="C00000"/>
              </a:buClr>
            </a:pPr>
            <a:r>
              <a:rPr lang="en-US" sz="3200" i="1" dirty="0">
                <a:solidFill>
                  <a:srgbClr val="C00000"/>
                </a:solidFill>
              </a:rPr>
              <a:t>Requires </a:t>
            </a:r>
            <a:r>
              <a:rPr lang="en-US" sz="3200" b="0" i="1" dirty="0"/>
              <a:t>and Expands </a:t>
            </a:r>
            <a:r>
              <a:rPr lang="en-US" sz="3200" b="0" dirty="0"/>
              <a:t> </a:t>
            </a:r>
            <a:r>
              <a:rPr lang="en-US" sz="3200" dirty="0"/>
              <a:t>Interoperability </a:t>
            </a:r>
            <a:r>
              <a:rPr lang="en-US" sz="3200" b="0" dirty="0"/>
              <a:t>with</a:t>
            </a:r>
            <a:r>
              <a:rPr lang="en-US" sz="3200" dirty="0"/>
              <a:t> AT </a:t>
            </a:r>
            <a:r>
              <a:rPr lang="en-US" sz="3200" b="0" dirty="0"/>
              <a:t>(502)</a:t>
            </a:r>
          </a:p>
          <a:p>
            <a:pPr>
              <a:buClr>
                <a:srgbClr val="C00000"/>
              </a:buClr>
            </a:pPr>
            <a:r>
              <a:rPr lang="en-US" sz="3200" i="1" dirty="0">
                <a:solidFill>
                  <a:srgbClr val="C00000"/>
                </a:solidFill>
              </a:rPr>
              <a:t>Requires</a:t>
            </a:r>
            <a:r>
              <a:rPr lang="en-US" sz="3200" dirty="0"/>
              <a:t> authoring tools </a:t>
            </a:r>
            <a:r>
              <a:rPr lang="en-US" sz="3200" b="0" dirty="0"/>
              <a:t>to be user  </a:t>
            </a:r>
            <a:r>
              <a:rPr lang="en-US" sz="3200" dirty="0"/>
              <a:t>accessible </a:t>
            </a:r>
            <a:r>
              <a:rPr lang="en-US" sz="3200" b="0" dirty="0"/>
              <a:t>and </a:t>
            </a:r>
            <a:r>
              <a:rPr lang="en-US" sz="3200" dirty="0"/>
              <a:t>provide accessible content </a:t>
            </a:r>
            <a:r>
              <a:rPr lang="en-US" sz="3200" b="0" dirty="0"/>
              <a:t>(504)</a:t>
            </a:r>
          </a:p>
        </p:txBody>
      </p:sp>
      <p:pic>
        <p:nvPicPr>
          <p:cNvPr id="12" name="Content Placeholder 3" descr="Snoopy doing the happy dance!">
            <a:extLst>
              <a:ext uri="{FF2B5EF4-FFF2-40B4-BE49-F238E27FC236}">
                <a16:creationId xmlns:a16="http://schemas.microsoft.com/office/drawing/2014/main" id="{BD06A874-6D45-4444-B38D-A0038A7FD943}"/>
              </a:ext>
            </a:extLst>
          </p:cNvPr>
          <p:cNvPicPr>
            <a:picLocks noGrp="1" noChangeAspect="1"/>
          </p:cNvPicPr>
          <p:nvPr>
            <p:ph sz="half" idx="2"/>
          </p:nvPr>
        </p:nvPicPr>
        <p:blipFill>
          <a:blip r:embed="rId3"/>
          <a:stretch>
            <a:fillRect/>
          </a:stretch>
        </p:blipFill>
        <p:spPr>
          <a:xfrm>
            <a:off x="6891031" y="1438275"/>
            <a:ext cx="3743938" cy="4732338"/>
          </a:xfrm>
          <a:ln w="19050">
            <a:solidFill>
              <a:srgbClr val="0F3D81"/>
            </a:solidFill>
          </a:ln>
        </p:spPr>
      </p:pic>
      <p:sp>
        <p:nvSpPr>
          <p:cNvPr id="5" name="Footer Placeholder 4" hidden="1">
            <a:extLst>
              <a:ext uri="{FF2B5EF4-FFF2-40B4-BE49-F238E27FC236}">
                <a16:creationId xmlns:a16="http://schemas.microsoft.com/office/drawing/2014/main" id="{0F0681A0-8B3A-409E-A3E9-2AA4911CC2C9}"/>
              </a:ext>
            </a:extLst>
          </p:cNvPr>
          <p:cNvSpPr>
            <a:spLocks noGrp="1"/>
          </p:cNvSpPr>
          <p:nvPr>
            <p:ph type="ftr" sz="quarter" idx="4294967295"/>
          </p:nvPr>
        </p:nvSpPr>
        <p:spPr/>
        <p:txBody>
          <a:bodyPr/>
          <a:lstStyle/>
          <a:p>
            <a:endParaRPr lang="en-US" dirty="0"/>
          </a:p>
        </p:txBody>
      </p:sp>
      <p:sp>
        <p:nvSpPr>
          <p:cNvPr id="6" name="Slide Number Placeholder 5">
            <a:extLst>
              <a:ext uri="{FF2B5EF4-FFF2-40B4-BE49-F238E27FC236}">
                <a16:creationId xmlns:a16="http://schemas.microsoft.com/office/drawing/2014/main" id="{4FAB5DE2-E321-4FC5-87B5-9963CE336A69}"/>
              </a:ext>
            </a:extLst>
          </p:cNvPr>
          <p:cNvSpPr>
            <a:spLocks noGrp="1"/>
          </p:cNvSpPr>
          <p:nvPr>
            <p:ph type="sldNum" sz="quarter" idx="10"/>
          </p:nvPr>
        </p:nvSpPr>
        <p:spPr/>
        <p:txBody>
          <a:bodyPr/>
          <a:lstStyle/>
          <a:p>
            <a:fld id="{105A3CBC-8A79-5140-907D-6E2A5A8F5F15}" type="slidenum">
              <a:rPr lang="en-US" smtClean="0"/>
              <a:t>13</a:t>
            </a:fld>
            <a:endParaRPr lang="en-US"/>
          </a:p>
        </p:txBody>
      </p:sp>
    </p:spTree>
    <p:extLst>
      <p:ext uri="{BB962C8B-B14F-4D97-AF65-F5344CB8AC3E}">
        <p14:creationId xmlns:p14="http://schemas.microsoft.com/office/powerpoint/2010/main" val="344094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AC09-AFDF-45A9-B432-045A8DFD0A91}"/>
              </a:ext>
            </a:extLst>
          </p:cNvPr>
          <p:cNvSpPr>
            <a:spLocks noGrp="1"/>
          </p:cNvSpPr>
          <p:nvPr>
            <p:ph type="title"/>
          </p:nvPr>
        </p:nvSpPr>
        <p:spPr/>
        <p:txBody>
          <a:bodyPr/>
          <a:lstStyle/>
          <a:p>
            <a:r>
              <a:rPr lang="en-US" dirty="0"/>
              <a:t>The New 508 Right Stuff for Users!</a:t>
            </a:r>
          </a:p>
        </p:txBody>
      </p:sp>
      <p:pic>
        <p:nvPicPr>
          <p:cNvPr id="9" name="Content Placeholder 2" descr="Snoopy doing the happy dance!">
            <a:extLst>
              <a:ext uri="{FF2B5EF4-FFF2-40B4-BE49-F238E27FC236}">
                <a16:creationId xmlns:a16="http://schemas.microsoft.com/office/drawing/2014/main" id="{8D9A78A1-CBB8-4524-AD1C-2ADA05485D33}"/>
              </a:ext>
            </a:extLst>
          </p:cNvPr>
          <p:cNvPicPr>
            <a:picLocks noGrp="1" noChangeAspect="1"/>
          </p:cNvPicPr>
          <p:nvPr>
            <p:ph sz="half" idx="1"/>
          </p:nvPr>
        </p:nvPicPr>
        <p:blipFill>
          <a:blip r:embed="rId3"/>
          <a:stretch>
            <a:fillRect/>
          </a:stretch>
        </p:blipFill>
        <p:spPr>
          <a:xfrm>
            <a:off x="1557031" y="1438275"/>
            <a:ext cx="3743938" cy="4732338"/>
          </a:xfrm>
          <a:ln w="19050">
            <a:solidFill>
              <a:srgbClr val="0F3D81"/>
            </a:solidFill>
          </a:ln>
        </p:spPr>
      </p:pic>
      <p:sp>
        <p:nvSpPr>
          <p:cNvPr id="7" name="Content Placeholder 3">
            <a:extLst>
              <a:ext uri="{FF2B5EF4-FFF2-40B4-BE49-F238E27FC236}">
                <a16:creationId xmlns:a16="http://schemas.microsoft.com/office/drawing/2014/main" id="{20193AA0-EDF0-450C-B7C3-D4BD7DB75B44}"/>
              </a:ext>
            </a:extLst>
          </p:cNvPr>
          <p:cNvSpPr>
            <a:spLocks noGrp="1"/>
          </p:cNvSpPr>
          <p:nvPr>
            <p:ph sz="half" idx="2"/>
          </p:nvPr>
        </p:nvSpPr>
        <p:spPr/>
        <p:txBody>
          <a:bodyPr>
            <a:normAutofit lnSpcReduction="10000"/>
          </a:bodyPr>
          <a:lstStyle/>
          <a:p>
            <a:pPr>
              <a:buClr>
                <a:srgbClr val="C00000"/>
              </a:buClr>
            </a:pPr>
            <a:r>
              <a:rPr lang="en-US" i="1" dirty="0">
                <a:solidFill>
                  <a:srgbClr val="C00000"/>
                </a:solidFill>
              </a:rPr>
              <a:t>Requires</a:t>
            </a:r>
            <a:r>
              <a:rPr lang="en-US" b="0" dirty="0"/>
              <a:t> agencies to </a:t>
            </a:r>
            <a:r>
              <a:rPr lang="en-US" dirty="0"/>
              <a:t>identify needs</a:t>
            </a:r>
            <a:r>
              <a:rPr lang="en-US" b="0" dirty="0"/>
              <a:t> of </a:t>
            </a:r>
            <a:r>
              <a:rPr lang="en-US" dirty="0"/>
              <a:t>users with disabilities</a:t>
            </a:r>
            <a:r>
              <a:rPr lang="en-US" b="0" dirty="0"/>
              <a:t> when </a:t>
            </a:r>
            <a:r>
              <a:rPr lang="en-US" i="1" dirty="0">
                <a:solidFill>
                  <a:srgbClr val="387C2B"/>
                </a:solidFill>
              </a:rPr>
              <a:t>beginning ICT efforts</a:t>
            </a:r>
            <a:r>
              <a:rPr lang="en-US" dirty="0"/>
              <a:t> </a:t>
            </a:r>
            <a:br>
              <a:rPr lang="en-US" dirty="0"/>
            </a:br>
            <a:endParaRPr lang="en-US" sz="2200" dirty="0"/>
          </a:p>
          <a:p>
            <a:pPr>
              <a:buClr>
                <a:srgbClr val="C00000"/>
              </a:buClr>
            </a:pPr>
            <a:r>
              <a:rPr lang="en-US" dirty="0"/>
              <a:t>E203.2 User Needs: </a:t>
            </a:r>
            <a:r>
              <a:rPr lang="en-US" i="1" dirty="0">
                <a:solidFill>
                  <a:srgbClr val="C00000"/>
                </a:solidFill>
              </a:rPr>
              <a:t>Requires</a:t>
            </a:r>
            <a:r>
              <a:rPr lang="en-US" dirty="0"/>
              <a:t> </a:t>
            </a:r>
            <a:r>
              <a:rPr lang="en-US" b="0" dirty="0"/>
              <a:t>when agencies procure, develop, maintain or use ICT, they </a:t>
            </a:r>
            <a:r>
              <a:rPr lang="en-US" dirty="0"/>
              <a:t>shall identify</a:t>
            </a:r>
            <a:r>
              <a:rPr lang="en-US" b="0" dirty="0"/>
              <a:t> </a:t>
            </a:r>
            <a:r>
              <a:rPr lang="en-US" i="1" dirty="0">
                <a:solidFill>
                  <a:srgbClr val="C00000"/>
                </a:solidFill>
              </a:rPr>
              <a:t>how</a:t>
            </a:r>
            <a:r>
              <a:rPr lang="en-US" i="1" dirty="0"/>
              <a:t>:</a:t>
            </a:r>
          </a:p>
          <a:p>
            <a:pPr lvl="1">
              <a:buClr>
                <a:srgbClr val="C00000"/>
              </a:buClr>
            </a:pPr>
            <a:r>
              <a:rPr lang="en-US" sz="2600" b="0" dirty="0"/>
              <a:t>users will </a:t>
            </a:r>
            <a:r>
              <a:rPr lang="en-US" sz="2600" dirty="0"/>
              <a:t>perform</a:t>
            </a:r>
            <a:r>
              <a:rPr lang="en-US" sz="2600" b="0" dirty="0"/>
              <a:t> supported functions</a:t>
            </a:r>
          </a:p>
          <a:p>
            <a:pPr lvl="1">
              <a:buClr>
                <a:srgbClr val="C00000"/>
              </a:buClr>
            </a:pPr>
            <a:r>
              <a:rPr lang="en-US" sz="2600" b="0" dirty="0"/>
              <a:t>ICT will be </a:t>
            </a:r>
            <a:r>
              <a:rPr lang="en-US" sz="2600" dirty="0"/>
              <a:t>developed</a:t>
            </a:r>
            <a:r>
              <a:rPr lang="en-US" sz="2600" b="0" dirty="0"/>
              <a:t>, </a:t>
            </a:r>
            <a:r>
              <a:rPr lang="en-US" sz="2600" dirty="0"/>
              <a:t>installed</a:t>
            </a:r>
            <a:r>
              <a:rPr lang="en-US" sz="2600" b="0" dirty="0"/>
              <a:t>, </a:t>
            </a:r>
            <a:r>
              <a:rPr lang="en-US" sz="2600" dirty="0"/>
              <a:t>configured</a:t>
            </a:r>
            <a:r>
              <a:rPr lang="en-US" sz="2600" b="0" dirty="0"/>
              <a:t> and </a:t>
            </a:r>
            <a:r>
              <a:rPr lang="en-US" sz="2600" dirty="0"/>
              <a:t>maintained</a:t>
            </a:r>
            <a:r>
              <a:rPr lang="en-US" sz="2600" b="0" dirty="0"/>
              <a:t> to </a:t>
            </a:r>
            <a:r>
              <a:rPr lang="en-US" sz="2600" i="1" dirty="0">
                <a:solidFill>
                  <a:srgbClr val="387C2B"/>
                </a:solidFill>
              </a:rPr>
              <a:t>support users with disabilities</a:t>
            </a:r>
          </a:p>
        </p:txBody>
      </p:sp>
      <p:sp>
        <p:nvSpPr>
          <p:cNvPr id="5" name="Footer Placeholder 4" hidden="1">
            <a:extLst>
              <a:ext uri="{FF2B5EF4-FFF2-40B4-BE49-F238E27FC236}">
                <a16:creationId xmlns:a16="http://schemas.microsoft.com/office/drawing/2014/main" id="{0F0681A0-8B3A-409E-A3E9-2AA4911CC2C9}"/>
              </a:ext>
            </a:extLst>
          </p:cNvPr>
          <p:cNvSpPr>
            <a:spLocks noGrp="1"/>
          </p:cNvSpPr>
          <p:nvPr>
            <p:ph type="ftr" sz="quarter" idx="4294967295"/>
          </p:nvPr>
        </p:nvSpPr>
        <p:spPr/>
        <p:txBody>
          <a:bodyPr/>
          <a:lstStyle/>
          <a:p>
            <a:endParaRPr lang="en-US" dirty="0"/>
          </a:p>
        </p:txBody>
      </p:sp>
      <p:sp>
        <p:nvSpPr>
          <p:cNvPr id="6" name="Slide Number Placeholder 5">
            <a:extLst>
              <a:ext uri="{FF2B5EF4-FFF2-40B4-BE49-F238E27FC236}">
                <a16:creationId xmlns:a16="http://schemas.microsoft.com/office/drawing/2014/main" id="{4FAB5DE2-E321-4FC5-87B5-9963CE336A69}"/>
              </a:ext>
            </a:extLst>
          </p:cNvPr>
          <p:cNvSpPr>
            <a:spLocks noGrp="1"/>
          </p:cNvSpPr>
          <p:nvPr>
            <p:ph type="sldNum" sz="quarter" idx="10"/>
          </p:nvPr>
        </p:nvSpPr>
        <p:spPr/>
        <p:txBody>
          <a:bodyPr/>
          <a:lstStyle/>
          <a:p>
            <a:fld id="{105A3CBC-8A79-5140-907D-6E2A5A8F5F15}" type="slidenum">
              <a:rPr lang="en-US" smtClean="0"/>
              <a:t>14</a:t>
            </a:fld>
            <a:endParaRPr lang="en-US"/>
          </a:p>
        </p:txBody>
      </p:sp>
    </p:spTree>
    <p:extLst>
      <p:ext uri="{BB962C8B-B14F-4D97-AF65-F5344CB8AC3E}">
        <p14:creationId xmlns:p14="http://schemas.microsoft.com/office/powerpoint/2010/main" val="301574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AC09-AFDF-45A9-B432-045A8DFD0A91}"/>
              </a:ext>
            </a:extLst>
          </p:cNvPr>
          <p:cNvSpPr>
            <a:spLocks noGrp="1"/>
          </p:cNvSpPr>
          <p:nvPr>
            <p:ph type="title"/>
          </p:nvPr>
        </p:nvSpPr>
        <p:spPr/>
        <p:txBody>
          <a:bodyPr/>
          <a:lstStyle/>
          <a:p>
            <a:r>
              <a:rPr lang="en-US" dirty="0"/>
              <a:t>More New Right Stuff for Users!</a:t>
            </a:r>
          </a:p>
        </p:txBody>
      </p:sp>
      <p:sp>
        <p:nvSpPr>
          <p:cNvPr id="3" name="Content Placeholder 2">
            <a:extLst>
              <a:ext uri="{FF2B5EF4-FFF2-40B4-BE49-F238E27FC236}">
                <a16:creationId xmlns:a16="http://schemas.microsoft.com/office/drawing/2014/main" id="{44427799-9B86-4266-8450-6D35936BA6B8}"/>
              </a:ext>
            </a:extLst>
          </p:cNvPr>
          <p:cNvSpPr>
            <a:spLocks noGrp="1"/>
          </p:cNvSpPr>
          <p:nvPr>
            <p:ph sz="half" idx="1"/>
          </p:nvPr>
        </p:nvSpPr>
        <p:spPr>
          <a:xfrm>
            <a:off x="838200" y="1438183"/>
            <a:ext cx="5525022" cy="4961030"/>
          </a:xfrm>
        </p:spPr>
        <p:txBody>
          <a:bodyPr>
            <a:normAutofit fontScale="85000" lnSpcReduction="20000"/>
          </a:bodyPr>
          <a:lstStyle/>
          <a:p>
            <a:pPr marL="0" indent="0">
              <a:buNone/>
            </a:pPr>
            <a:r>
              <a:rPr lang="en-US" sz="3200" dirty="0"/>
              <a:t>602 Support Documentation &amp;</a:t>
            </a:r>
            <a:br>
              <a:rPr lang="en-US" sz="3200" dirty="0"/>
            </a:br>
            <a:r>
              <a:rPr lang="en-US" sz="3200" dirty="0"/>
              <a:t>603 Support Services</a:t>
            </a:r>
            <a:endParaRPr lang="en-US" sz="3200" i="1" dirty="0"/>
          </a:p>
          <a:p>
            <a:r>
              <a:rPr lang="en-US" i="1" dirty="0">
                <a:solidFill>
                  <a:srgbClr val="C00000"/>
                </a:solidFill>
              </a:rPr>
              <a:t>Requires</a:t>
            </a:r>
            <a:r>
              <a:rPr lang="en-US" b="0" dirty="0"/>
              <a:t> </a:t>
            </a:r>
            <a:r>
              <a:rPr lang="en-US" b="0" u="sng" dirty="0"/>
              <a:t>agency ICT support services</a:t>
            </a:r>
            <a:r>
              <a:rPr lang="en-US" b="0" dirty="0"/>
              <a:t> (</a:t>
            </a:r>
            <a:r>
              <a:rPr lang="en-US" dirty="0"/>
              <a:t>help desks</a:t>
            </a:r>
            <a:r>
              <a:rPr lang="en-US" b="0" dirty="0"/>
              <a:t>, </a:t>
            </a:r>
            <a:r>
              <a:rPr lang="en-US" dirty="0"/>
              <a:t>call centers</a:t>
            </a:r>
            <a:r>
              <a:rPr lang="en-US" b="0" dirty="0"/>
              <a:t>, </a:t>
            </a:r>
            <a:r>
              <a:rPr lang="en-US" dirty="0"/>
              <a:t>training services</a:t>
            </a:r>
            <a:r>
              <a:rPr lang="en-US" b="0" dirty="0"/>
              <a:t>, and </a:t>
            </a:r>
            <a:r>
              <a:rPr lang="en-US" dirty="0"/>
              <a:t>auto. self-service technical support</a:t>
            </a:r>
            <a:r>
              <a:rPr lang="en-US" b="0" dirty="0"/>
              <a:t>) to</a:t>
            </a:r>
            <a:r>
              <a:rPr lang="en-US" b="0" dirty="0">
                <a:solidFill>
                  <a:srgbClr val="0F3D81"/>
                </a:solidFill>
              </a:rPr>
              <a:t> </a:t>
            </a:r>
            <a:r>
              <a:rPr lang="en-US" i="1" u="sng" dirty="0">
                <a:solidFill>
                  <a:srgbClr val="387C2B"/>
                </a:solidFill>
              </a:rPr>
              <a:t>provide for users</a:t>
            </a:r>
            <a:r>
              <a:rPr lang="en-US" b="0" dirty="0">
                <a:solidFill>
                  <a:srgbClr val="0F3D81"/>
                </a:solidFill>
              </a:rPr>
              <a:t>: </a:t>
            </a:r>
            <a:br>
              <a:rPr lang="en-US" b="0" dirty="0">
                <a:solidFill>
                  <a:srgbClr val="0F3D81"/>
                </a:solidFill>
              </a:rPr>
            </a:br>
            <a:endParaRPr lang="en-US" b="0" dirty="0">
              <a:solidFill>
                <a:srgbClr val="0F3D81"/>
              </a:solidFill>
            </a:endParaRPr>
          </a:p>
          <a:p>
            <a:pPr lvl="1"/>
            <a:r>
              <a:rPr lang="en-US" sz="2600" i="1" dirty="0">
                <a:solidFill>
                  <a:srgbClr val="C00000"/>
                </a:solidFill>
              </a:rPr>
              <a:t>Documentation </a:t>
            </a:r>
            <a:r>
              <a:rPr lang="en-US" sz="2600" dirty="0"/>
              <a:t>that explains ‘how to use’ the</a:t>
            </a:r>
            <a:r>
              <a:rPr lang="en-US" sz="2600" dirty="0">
                <a:solidFill>
                  <a:srgbClr val="0F3D81"/>
                </a:solidFill>
              </a:rPr>
              <a:t> </a:t>
            </a:r>
            <a:r>
              <a:rPr lang="en-US" sz="2600" i="1" dirty="0">
                <a:solidFill>
                  <a:srgbClr val="C00000"/>
                </a:solidFill>
              </a:rPr>
              <a:t>required</a:t>
            </a:r>
            <a:r>
              <a:rPr lang="en-US" sz="2600" dirty="0">
                <a:solidFill>
                  <a:srgbClr val="0F3D81"/>
                </a:solidFill>
              </a:rPr>
              <a:t> </a:t>
            </a:r>
            <a:r>
              <a:rPr lang="en-US" sz="2600" dirty="0"/>
              <a:t>(602.2) and </a:t>
            </a:r>
            <a:r>
              <a:rPr lang="en-US" sz="2600" i="1" dirty="0">
                <a:solidFill>
                  <a:srgbClr val="C00000"/>
                </a:solidFill>
              </a:rPr>
              <a:t>accessible</a:t>
            </a:r>
            <a:r>
              <a:rPr lang="en-US" sz="2600" dirty="0">
                <a:solidFill>
                  <a:srgbClr val="0F3D81"/>
                </a:solidFill>
              </a:rPr>
              <a:t> </a:t>
            </a:r>
            <a:r>
              <a:rPr lang="en-US" sz="2600" dirty="0"/>
              <a:t>(602.3) Accessibility and Compatibility Features (603.2) of ICT</a:t>
            </a:r>
            <a:br>
              <a:rPr lang="en-US" sz="2600" dirty="0"/>
            </a:br>
            <a:endParaRPr lang="en-US" sz="2600" dirty="0"/>
          </a:p>
          <a:p>
            <a:pPr lvl="1"/>
            <a:r>
              <a:rPr lang="en-US" sz="2600" i="1" dirty="0">
                <a:solidFill>
                  <a:srgbClr val="C00000"/>
                </a:solidFill>
              </a:rPr>
              <a:t>Support</a:t>
            </a:r>
            <a:r>
              <a:rPr lang="en-US" sz="2600" dirty="0">
                <a:solidFill>
                  <a:srgbClr val="0F3D81"/>
                </a:solidFill>
              </a:rPr>
              <a:t> </a:t>
            </a:r>
            <a:r>
              <a:rPr lang="en-US" sz="2600" dirty="0"/>
              <a:t>for their needs </a:t>
            </a:r>
            <a:r>
              <a:rPr lang="en-US" sz="2600" i="1" dirty="0"/>
              <a:t>directly to the user</a:t>
            </a:r>
            <a:r>
              <a:rPr lang="en-US" sz="2600" dirty="0"/>
              <a:t> or through a </a:t>
            </a:r>
            <a:r>
              <a:rPr lang="en-US" sz="2600" i="1" dirty="0"/>
              <a:t>referral to a POC</a:t>
            </a:r>
            <a:r>
              <a:rPr lang="en-US" sz="2600" dirty="0"/>
              <a:t> (603.3), and, such ICT support services</a:t>
            </a:r>
            <a:r>
              <a:rPr lang="en-US" sz="2600" dirty="0">
                <a:solidFill>
                  <a:srgbClr val="0F3D81"/>
                </a:solidFill>
              </a:rPr>
              <a:t> </a:t>
            </a:r>
            <a:r>
              <a:rPr lang="en-US" sz="2600" dirty="0">
                <a:solidFill>
                  <a:srgbClr val="C00000"/>
                </a:solidFill>
              </a:rPr>
              <a:t>shall</a:t>
            </a:r>
            <a:r>
              <a:rPr lang="en-US" sz="2600" dirty="0">
                <a:solidFill>
                  <a:srgbClr val="0F3D81"/>
                </a:solidFill>
              </a:rPr>
              <a:t> </a:t>
            </a:r>
            <a:r>
              <a:rPr lang="en-US" sz="2600" dirty="0"/>
              <a:t>Accommodate the Communication Needs of individuals with disabilities</a:t>
            </a:r>
          </a:p>
        </p:txBody>
      </p:sp>
      <p:pic>
        <p:nvPicPr>
          <p:cNvPr id="12" name="Content Placeholder 3" descr="Snoopy doing the happy dance!">
            <a:extLst>
              <a:ext uri="{FF2B5EF4-FFF2-40B4-BE49-F238E27FC236}">
                <a16:creationId xmlns:a16="http://schemas.microsoft.com/office/drawing/2014/main" id="{BD06A874-6D45-4444-B38D-A0038A7FD943}"/>
              </a:ext>
            </a:extLst>
          </p:cNvPr>
          <p:cNvPicPr>
            <a:picLocks noGrp="1" noChangeAspect="1"/>
          </p:cNvPicPr>
          <p:nvPr>
            <p:ph sz="half" idx="2"/>
          </p:nvPr>
        </p:nvPicPr>
        <p:blipFill>
          <a:blip r:embed="rId3"/>
          <a:stretch>
            <a:fillRect/>
          </a:stretch>
        </p:blipFill>
        <p:spPr>
          <a:xfrm>
            <a:off x="6891031" y="1438275"/>
            <a:ext cx="3743938" cy="4732338"/>
          </a:xfrm>
          <a:ln w="19050">
            <a:solidFill>
              <a:srgbClr val="0F3D81"/>
            </a:solidFill>
          </a:ln>
        </p:spPr>
      </p:pic>
      <p:sp>
        <p:nvSpPr>
          <p:cNvPr id="4" name="Text Placeholder 4">
            <a:extLst>
              <a:ext uri="{FF2B5EF4-FFF2-40B4-BE49-F238E27FC236}">
                <a16:creationId xmlns:a16="http://schemas.microsoft.com/office/drawing/2014/main" id="{03920D4D-5516-468A-953D-4B6B89FE152E}"/>
              </a:ext>
            </a:extLst>
          </p:cNvPr>
          <p:cNvSpPr>
            <a:spLocks noGrp="1"/>
          </p:cNvSpPr>
          <p:nvPr>
            <p:ph type="body" sz="quarter" idx="4294967295"/>
          </p:nvPr>
        </p:nvSpPr>
        <p:spPr>
          <a:xfrm>
            <a:off x="754144" y="5942013"/>
            <a:ext cx="8229600" cy="457200"/>
          </a:xfrm>
        </p:spPr>
        <p:txBody>
          <a:bodyPr>
            <a:normAutofit/>
          </a:bodyPr>
          <a:lstStyle/>
          <a:p>
            <a:pPr marL="0" indent="0">
              <a:buNone/>
            </a:pPr>
            <a:r>
              <a:rPr lang="en-US" sz="1600" b="1" dirty="0"/>
              <a:t>Links to: </a:t>
            </a:r>
            <a:r>
              <a:rPr lang="en-US" sz="1600" b="1" dirty="0">
                <a:solidFill>
                  <a:srgbClr val="0F3D81"/>
                </a:solidFill>
                <a:hlinkClick r:id="rId4"/>
              </a:rPr>
              <a:t>602 Support Documentation</a:t>
            </a:r>
            <a:r>
              <a:rPr lang="en-US" sz="1600" b="1" dirty="0">
                <a:solidFill>
                  <a:srgbClr val="0F3D81"/>
                </a:solidFill>
              </a:rPr>
              <a:t> </a:t>
            </a:r>
            <a:r>
              <a:rPr lang="en-US" sz="1600" b="1" dirty="0"/>
              <a:t>&amp;</a:t>
            </a:r>
            <a:r>
              <a:rPr lang="en-US" sz="1600" b="1" dirty="0">
                <a:solidFill>
                  <a:srgbClr val="0F3D81"/>
                </a:solidFill>
              </a:rPr>
              <a:t> </a:t>
            </a:r>
            <a:r>
              <a:rPr lang="en-US" sz="1600" b="1" dirty="0">
                <a:solidFill>
                  <a:srgbClr val="0F3D81"/>
                </a:solidFill>
                <a:hlinkClick r:id="rId5"/>
              </a:rPr>
              <a:t>603 Support Services</a:t>
            </a:r>
            <a:endParaRPr lang="en-US" sz="1600" b="1" i="1" dirty="0">
              <a:solidFill>
                <a:srgbClr val="0F3D81"/>
              </a:solidFill>
            </a:endParaRPr>
          </a:p>
          <a:p>
            <a:pPr algn="ctr"/>
            <a:endParaRPr lang="en-US" dirty="0"/>
          </a:p>
        </p:txBody>
      </p:sp>
      <p:sp>
        <p:nvSpPr>
          <p:cNvPr id="5" name="Footer Placeholder 5">
            <a:extLst>
              <a:ext uri="{FF2B5EF4-FFF2-40B4-BE49-F238E27FC236}">
                <a16:creationId xmlns:a16="http://schemas.microsoft.com/office/drawing/2014/main" id="{0F0681A0-8B3A-409E-A3E9-2AA4911CC2C9}"/>
              </a:ext>
            </a:extLst>
          </p:cNvPr>
          <p:cNvSpPr>
            <a:spLocks noGrp="1"/>
          </p:cNvSpPr>
          <p:nvPr>
            <p:ph type="ftr" sz="quarter" idx="4294967295"/>
          </p:nvPr>
        </p:nvSpPr>
        <p:spPr/>
        <p:txBody>
          <a:bodyPr/>
          <a:lstStyle/>
          <a:p>
            <a:endParaRPr lang="en-US" dirty="0"/>
          </a:p>
        </p:txBody>
      </p:sp>
      <p:sp>
        <p:nvSpPr>
          <p:cNvPr id="6" name="Slide Number Placeholder 6">
            <a:extLst>
              <a:ext uri="{FF2B5EF4-FFF2-40B4-BE49-F238E27FC236}">
                <a16:creationId xmlns:a16="http://schemas.microsoft.com/office/drawing/2014/main" id="{4FAB5DE2-E321-4FC5-87B5-9963CE336A69}"/>
              </a:ext>
            </a:extLst>
          </p:cNvPr>
          <p:cNvSpPr>
            <a:spLocks noGrp="1"/>
          </p:cNvSpPr>
          <p:nvPr>
            <p:ph type="sldNum" sz="quarter" idx="10"/>
          </p:nvPr>
        </p:nvSpPr>
        <p:spPr/>
        <p:txBody>
          <a:bodyPr/>
          <a:lstStyle/>
          <a:p>
            <a:fld id="{105A3CBC-8A79-5140-907D-6E2A5A8F5F15}" type="slidenum">
              <a:rPr lang="en-US" smtClean="0"/>
              <a:t>15</a:t>
            </a:fld>
            <a:endParaRPr lang="en-US"/>
          </a:p>
        </p:txBody>
      </p:sp>
    </p:spTree>
    <p:extLst>
      <p:ext uri="{BB962C8B-B14F-4D97-AF65-F5344CB8AC3E}">
        <p14:creationId xmlns:p14="http://schemas.microsoft.com/office/powerpoint/2010/main" val="335860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05892-45D5-4B16-BEA5-A9FDA2729C7C}"/>
              </a:ext>
            </a:extLst>
          </p:cNvPr>
          <p:cNvSpPr>
            <a:spLocks noGrp="1"/>
          </p:cNvSpPr>
          <p:nvPr>
            <p:ph type="title"/>
          </p:nvPr>
        </p:nvSpPr>
        <p:spPr/>
        <p:txBody>
          <a:bodyPr/>
          <a:lstStyle/>
          <a:p>
            <a:r>
              <a:rPr lang="en-US" dirty="0"/>
              <a:t>Standards are IBR</a:t>
            </a:r>
          </a:p>
        </p:txBody>
      </p:sp>
      <p:sp>
        <p:nvSpPr>
          <p:cNvPr id="6" name="Content Placeholder 2">
            <a:extLst>
              <a:ext uri="{FF2B5EF4-FFF2-40B4-BE49-F238E27FC236}">
                <a16:creationId xmlns:a16="http://schemas.microsoft.com/office/drawing/2014/main" id="{0A4857FB-7FAB-47E8-B4D8-E65F818C8987}"/>
              </a:ext>
            </a:extLst>
          </p:cNvPr>
          <p:cNvSpPr>
            <a:spLocks noGrp="1"/>
          </p:cNvSpPr>
          <p:nvPr>
            <p:ph sz="half" idx="1"/>
          </p:nvPr>
        </p:nvSpPr>
        <p:spPr/>
        <p:txBody>
          <a:bodyPr>
            <a:normAutofit/>
          </a:bodyPr>
          <a:lstStyle/>
          <a:p>
            <a:r>
              <a:rPr lang="en-US" dirty="0"/>
              <a:t>W3C WCAG 2</a:t>
            </a:r>
          </a:p>
          <a:p>
            <a:pPr lvl="1"/>
            <a:r>
              <a:rPr lang="en-US" dirty="0"/>
              <a:t>Web, Documents, Software, Support Documentation</a:t>
            </a:r>
            <a:br>
              <a:rPr lang="en-US" dirty="0"/>
            </a:br>
            <a:endParaRPr lang="en-US" dirty="0"/>
          </a:p>
          <a:p>
            <a:r>
              <a:rPr lang="en-US" dirty="0"/>
              <a:t>ANSI/HFES 200.2 2008</a:t>
            </a:r>
            <a:br>
              <a:rPr lang="en-US" dirty="0"/>
            </a:br>
            <a:r>
              <a:rPr lang="en-US" dirty="0"/>
              <a:t>(Part 2: Accessibility)</a:t>
            </a:r>
          </a:p>
          <a:p>
            <a:pPr lvl="1"/>
            <a:r>
              <a:rPr lang="en-US" dirty="0"/>
              <a:t>Platforms, Platform Software (OS, Media Players, Browsers)</a:t>
            </a:r>
            <a:br>
              <a:rPr lang="en-US" dirty="0"/>
            </a:br>
            <a:endParaRPr lang="en-US" dirty="0"/>
          </a:p>
          <a:p>
            <a:r>
              <a:rPr lang="en-US" dirty="0"/>
              <a:t>PDF/UA</a:t>
            </a:r>
          </a:p>
          <a:p>
            <a:pPr lvl="1"/>
            <a:r>
              <a:rPr lang="en-US" dirty="0"/>
              <a:t>Authoring Tools, 504.2.2 PDF Export</a:t>
            </a:r>
          </a:p>
        </p:txBody>
      </p:sp>
      <p:pic>
        <p:nvPicPr>
          <p:cNvPr id="17" name="Content Placeholder 3" descr="PDF/UA, W3C and HFES logos">
            <a:extLst>
              <a:ext uri="{FF2B5EF4-FFF2-40B4-BE49-F238E27FC236}">
                <a16:creationId xmlns:a16="http://schemas.microsoft.com/office/drawing/2014/main" id="{E479F657-910D-4796-ADAB-E8F92ACB7B08}"/>
              </a:ext>
            </a:extLst>
          </p:cNvPr>
          <p:cNvPicPr>
            <a:picLocks noGrp="1" noChangeAspect="1"/>
          </p:cNvPicPr>
          <p:nvPr>
            <p:ph sz="half" idx="2"/>
          </p:nvPr>
        </p:nvPicPr>
        <p:blipFill>
          <a:blip r:embed="rId3"/>
          <a:stretch>
            <a:fillRect/>
          </a:stretch>
        </p:blipFill>
        <p:spPr>
          <a:xfrm>
            <a:off x="6529928" y="1438275"/>
            <a:ext cx="4466143" cy="4732338"/>
          </a:xfrm>
        </p:spPr>
      </p:pic>
      <p:sp>
        <p:nvSpPr>
          <p:cNvPr id="4" name="Slide Number Placeholder 4">
            <a:extLst>
              <a:ext uri="{FF2B5EF4-FFF2-40B4-BE49-F238E27FC236}">
                <a16:creationId xmlns:a16="http://schemas.microsoft.com/office/drawing/2014/main" id="{A2787566-5DB9-41F4-91E0-C6E1D4CD5888}"/>
              </a:ext>
            </a:extLst>
          </p:cNvPr>
          <p:cNvSpPr>
            <a:spLocks noGrp="1"/>
          </p:cNvSpPr>
          <p:nvPr>
            <p:ph type="sldNum" sz="quarter" idx="10"/>
          </p:nvPr>
        </p:nvSpPr>
        <p:spPr/>
        <p:txBody>
          <a:bodyPr/>
          <a:lstStyle/>
          <a:p>
            <a:fld id="{105A3CBC-8A79-5140-907D-6E2A5A8F5F15}" type="slidenum">
              <a:rPr lang="en-US" smtClean="0"/>
              <a:t>16</a:t>
            </a:fld>
            <a:endParaRPr lang="en-US"/>
          </a:p>
        </p:txBody>
      </p:sp>
    </p:spTree>
    <p:extLst>
      <p:ext uri="{BB962C8B-B14F-4D97-AF65-F5344CB8AC3E}">
        <p14:creationId xmlns:p14="http://schemas.microsoft.com/office/powerpoint/2010/main" val="15145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6B9C-7A6B-4B0F-90AF-3BD2DD476CA8}"/>
              </a:ext>
            </a:extLst>
          </p:cNvPr>
          <p:cNvSpPr>
            <a:spLocks noGrp="1"/>
          </p:cNvSpPr>
          <p:nvPr>
            <p:ph type="title"/>
          </p:nvPr>
        </p:nvSpPr>
        <p:spPr/>
        <p:txBody>
          <a:bodyPr/>
          <a:lstStyle/>
          <a:p>
            <a:r>
              <a:rPr lang="en-US" dirty="0"/>
              <a:t>Pay Attention to Definitions</a:t>
            </a:r>
          </a:p>
        </p:txBody>
      </p:sp>
      <p:sp>
        <p:nvSpPr>
          <p:cNvPr id="3" name="Text Placeholder 2">
            <a:extLst>
              <a:ext uri="{FF2B5EF4-FFF2-40B4-BE49-F238E27FC236}">
                <a16:creationId xmlns:a16="http://schemas.microsoft.com/office/drawing/2014/main" id="{58DC048B-9E6E-4E45-83C8-AE338850423D}"/>
              </a:ext>
            </a:extLst>
          </p:cNvPr>
          <p:cNvSpPr>
            <a:spLocks noGrp="1"/>
          </p:cNvSpPr>
          <p:nvPr>
            <p:ph type="body" idx="1"/>
          </p:nvPr>
        </p:nvSpPr>
        <p:spPr/>
        <p:txBody>
          <a:bodyPr/>
          <a:lstStyle/>
          <a:p>
            <a:endParaRPr lang="en-US" dirty="0"/>
          </a:p>
        </p:txBody>
      </p:sp>
      <p:pic>
        <p:nvPicPr>
          <p:cNvPr id="6" name="Picture Placeholder 3" descr="Inspecting in a book">
            <a:extLst>
              <a:ext uri="{FF2B5EF4-FFF2-40B4-BE49-F238E27FC236}">
                <a16:creationId xmlns:a16="http://schemas.microsoft.com/office/drawing/2014/main" id="{F2F4CF45-E43C-4CAD-BE48-0DFE879D30F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25" r="2825"/>
          <a:stretch>
            <a:fillRect/>
          </a:stretch>
        </p:blipFill>
        <p:spPr>
          <a:xfrm>
            <a:off x="8428038" y="4437063"/>
            <a:ext cx="3251200" cy="2078037"/>
          </a:xfrm>
        </p:spPr>
      </p:pic>
    </p:spTree>
    <p:extLst>
      <p:ext uri="{BB962C8B-B14F-4D97-AF65-F5344CB8AC3E}">
        <p14:creationId xmlns:p14="http://schemas.microsoft.com/office/powerpoint/2010/main" val="3329861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2E6B-9E0E-4C2F-809A-3E2066CC3C9D}"/>
              </a:ext>
            </a:extLst>
          </p:cNvPr>
          <p:cNvSpPr>
            <a:spLocks noGrp="1"/>
          </p:cNvSpPr>
          <p:nvPr>
            <p:ph type="title"/>
          </p:nvPr>
        </p:nvSpPr>
        <p:spPr/>
        <p:txBody>
          <a:bodyPr>
            <a:noAutofit/>
          </a:bodyPr>
          <a:lstStyle/>
          <a:p>
            <a:r>
              <a:rPr lang="en-US" dirty="0"/>
              <a:t>508 Standard Definition: ICT</a:t>
            </a:r>
          </a:p>
        </p:txBody>
      </p:sp>
      <p:sp>
        <p:nvSpPr>
          <p:cNvPr id="3" name="Text Placeholder 2">
            <a:extLst>
              <a:ext uri="{FF2B5EF4-FFF2-40B4-BE49-F238E27FC236}">
                <a16:creationId xmlns:a16="http://schemas.microsoft.com/office/drawing/2014/main" id="{F3FC3F30-1B6D-4CCA-8E3C-A5B2C40F0D0E}"/>
              </a:ext>
            </a:extLst>
          </p:cNvPr>
          <p:cNvSpPr>
            <a:spLocks noGrp="1"/>
          </p:cNvSpPr>
          <p:nvPr>
            <p:ph type="body" idx="4294967295"/>
          </p:nvPr>
        </p:nvSpPr>
        <p:spPr>
          <a:xfrm>
            <a:off x="1117216" y="1182196"/>
            <a:ext cx="4040188" cy="693738"/>
          </a:xfrm>
        </p:spPr>
        <p:txBody>
          <a:bodyPr>
            <a:normAutofit fontScale="70000" lnSpcReduction="20000"/>
          </a:bodyPr>
          <a:lstStyle/>
          <a:p>
            <a:r>
              <a:rPr lang="en-US" i="1" dirty="0">
                <a:solidFill>
                  <a:srgbClr val="C00000"/>
                </a:solidFill>
              </a:rPr>
              <a:t>Information and Communication Technology (ICT)</a:t>
            </a:r>
          </a:p>
        </p:txBody>
      </p:sp>
      <p:pic>
        <p:nvPicPr>
          <p:cNvPr id="7" name="Content Placeholder 3" descr="Graphic of various kinds of Information and Communication Technology (ICT).">
            <a:extLst>
              <a:ext uri="{FF2B5EF4-FFF2-40B4-BE49-F238E27FC236}">
                <a16:creationId xmlns:a16="http://schemas.microsoft.com/office/drawing/2014/main" id="{EC436664-3925-48BC-97C2-E3C357CABCCF}"/>
              </a:ext>
            </a:extLst>
          </p:cNvPr>
          <p:cNvPicPr>
            <a:picLocks noGrp="1" noChangeAspect="1"/>
          </p:cNvPicPr>
          <p:nvPr>
            <p:ph sz="half" idx="1"/>
          </p:nvPr>
        </p:nvPicPr>
        <p:blipFill>
          <a:blip r:embed="rId3"/>
          <a:stretch>
            <a:fillRect/>
          </a:stretch>
        </p:blipFill>
        <p:spPr>
          <a:xfrm>
            <a:off x="1085239" y="1875934"/>
            <a:ext cx="4072165" cy="3912124"/>
          </a:xfrm>
        </p:spPr>
      </p:pic>
      <p:sp>
        <p:nvSpPr>
          <p:cNvPr id="4" name="Content Placeholder 4">
            <a:extLst>
              <a:ext uri="{FF2B5EF4-FFF2-40B4-BE49-F238E27FC236}">
                <a16:creationId xmlns:a16="http://schemas.microsoft.com/office/drawing/2014/main" id="{10DA434B-A679-402A-ADDB-D1666E178ECE}"/>
              </a:ext>
            </a:extLst>
          </p:cNvPr>
          <p:cNvSpPr>
            <a:spLocks noGrp="1"/>
          </p:cNvSpPr>
          <p:nvPr>
            <p:ph sz="half" idx="2"/>
          </p:nvPr>
        </p:nvSpPr>
        <p:spPr>
          <a:xfrm>
            <a:off x="6172200" y="1182196"/>
            <a:ext cx="5181600" cy="5240546"/>
          </a:xfrm>
        </p:spPr>
        <p:txBody>
          <a:bodyPr>
            <a:normAutofit fontScale="70000" lnSpcReduction="20000"/>
          </a:bodyPr>
          <a:lstStyle/>
          <a:p>
            <a:pPr marL="0" indent="0">
              <a:buNone/>
            </a:pPr>
            <a:r>
              <a:rPr lang="en-US" i="1" dirty="0"/>
              <a:t>IT</a:t>
            </a:r>
            <a:r>
              <a:rPr lang="en-US" b="0" dirty="0"/>
              <a:t> and other equipment, </a:t>
            </a:r>
            <a:r>
              <a:rPr lang="en-US" i="1" dirty="0"/>
              <a:t>systems</a:t>
            </a:r>
            <a:r>
              <a:rPr lang="en-US" b="0" dirty="0"/>
              <a:t>, </a:t>
            </a:r>
            <a:r>
              <a:rPr lang="en-US" i="1" dirty="0"/>
              <a:t>technologies</a:t>
            </a:r>
            <a:r>
              <a:rPr lang="en-US" b="0" dirty="0"/>
              <a:t>, or </a:t>
            </a:r>
            <a:r>
              <a:rPr lang="en-US" i="1" dirty="0"/>
              <a:t>processes</a:t>
            </a:r>
            <a:r>
              <a:rPr lang="en-US" b="0" dirty="0"/>
              <a:t>, for which the </a:t>
            </a:r>
            <a:r>
              <a:rPr lang="en-US" b="0" i="1" dirty="0"/>
              <a:t>principal function</a:t>
            </a:r>
            <a:r>
              <a:rPr lang="en-US" b="0" dirty="0"/>
              <a:t> is the </a:t>
            </a:r>
            <a:r>
              <a:rPr lang="en-US" b="0" i="1" dirty="0"/>
              <a:t>creation</a:t>
            </a:r>
            <a:r>
              <a:rPr lang="en-US" b="0" dirty="0"/>
              <a:t>, </a:t>
            </a:r>
            <a:r>
              <a:rPr lang="en-US" b="0" i="1" dirty="0"/>
              <a:t>manipulation</a:t>
            </a:r>
            <a:r>
              <a:rPr lang="en-US" b="0" dirty="0"/>
              <a:t>, </a:t>
            </a:r>
            <a:r>
              <a:rPr lang="en-US" b="0" i="1" dirty="0"/>
              <a:t>storage</a:t>
            </a:r>
            <a:r>
              <a:rPr lang="en-US" b="0" dirty="0"/>
              <a:t>, </a:t>
            </a:r>
            <a:r>
              <a:rPr lang="en-US" b="0" i="1" dirty="0"/>
              <a:t>display</a:t>
            </a:r>
            <a:r>
              <a:rPr lang="en-US" b="0" dirty="0"/>
              <a:t>, </a:t>
            </a:r>
            <a:r>
              <a:rPr lang="en-US" b="0" i="1" dirty="0"/>
              <a:t>receipt</a:t>
            </a:r>
            <a:r>
              <a:rPr lang="en-US" b="0" dirty="0"/>
              <a:t>, or </a:t>
            </a:r>
            <a:r>
              <a:rPr lang="en-US" b="0" i="1" dirty="0"/>
              <a:t>transmission</a:t>
            </a:r>
            <a:r>
              <a:rPr lang="en-US" b="0" dirty="0"/>
              <a:t> of </a:t>
            </a:r>
            <a:r>
              <a:rPr lang="en-US" i="1" dirty="0"/>
              <a:t>electronic data </a:t>
            </a:r>
            <a:r>
              <a:rPr lang="en-US" b="0" dirty="0"/>
              <a:t>and</a:t>
            </a:r>
            <a:r>
              <a:rPr lang="en-US" i="1" dirty="0"/>
              <a:t> information</a:t>
            </a:r>
            <a:r>
              <a:rPr lang="en-US" b="0" dirty="0"/>
              <a:t>, </a:t>
            </a:r>
            <a:r>
              <a:rPr lang="en-US" i="1" dirty="0">
                <a:solidFill>
                  <a:srgbClr val="C00000"/>
                </a:solidFill>
              </a:rPr>
              <a:t>as well as</a:t>
            </a:r>
            <a:r>
              <a:rPr lang="en-US" b="0" dirty="0"/>
              <a:t> any associated </a:t>
            </a:r>
            <a:r>
              <a:rPr lang="en-US" i="1" dirty="0"/>
              <a:t>content</a:t>
            </a:r>
            <a:r>
              <a:rPr lang="en-US" b="0" dirty="0"/>
              <a:t>. </a:t>
            </a:r>
            <a:br>
              <a:rPr lang="en-US" b="0" dirty="0"/>
            </a:br>
            <a:endParaRPr lang="en-US" b="0" dirty="0"/>
          </a:p>
          <a:p>
            <a:pPr marL="0" indent="0">
              <a:buNone/>
            </a:pPr>
            <a:r>
              <a:rPr lang="en-US" dirty="0"/>
              <a:t>Examples of ICT</a:t>
            </a:r>
            <a:r>
              <a:rPr lang="en-US" b="0" dirty="0"/>
              <a:t>: </a:t>
            </a:r>
          </a:p>
          <a:p>
            <a:pPr>
              <a:buClr>
                <a:srgbClr val="C00000"/>
              </a:buClr>
            </a:pPr>
            <a:r>
              <a:rPr lang="en-US" i="1" dirty="0"/>
              <a:t>computers</a:t>
            </a:r>
            <a:r>
              <a:rPr lang="en-US" b="0" dirty="0"/>
              <a:t> / peripheral equipment </a:t>
            </a:r>
          </a:p>
          <a:p>
            <a:pPr>
              <a:buClr>
                <a:srgbClr val="C00000"/>
              </a:buClr>
            </a:pPr>
            <a:r>
              <a:rPr lang="en-US" b="0" dirty="0"/>
              <a:t>information </a:t>
            </a:r>
            <a:r>
              <a:rPr lang="en-US" i="1" dirty="0"/>
              <a:t>kiosks</a:t>
            </a:r>
            <a:r>
              <a:rPr lang="en-US" b="0" dirty="0"/>
              <a:t> and </a:t>
            </a:r>
            <a:r>
              <a:rPr lang="en-US" i="1" dirty="0"/>
              <a:t>transaction</a:t>
            </a:r>
            <a:r>
              <a:rPr lang="en-US" i="1" u="sng" dirty="0"/>
              <a:t> </a:t>
            </a:r>
            <a:r>
              <a:rPr lang="en-US" i="1" dirty="0"/>
              <a:t>machines</a:t>
            </a:r>
            <a:r>
              <a:rPr lang="en-US" b="0" dirty="0"/>
              <a:t> </a:t>
            </a:r>
          </a:p>
          <a:p>
            <a:pPr>
              <a:buClr>
                <a:srgbClr val="C00000"/>
              </a:buClr>
            </a:pPr>
            <a:r>
              <a:rPr lang="en-US" i="1" dirty="0"/>
              <a:t>telecommunications</a:t>
            </a:r>
            <a:r>
              <a:rPr lang="en-US" b="0" dirty="0"/>
              <a:t> equipment </a:t>
            </a:r>
          </a:p>
          <a:p>
            <a:pPr>
              <a:buClr>
                <a:srgbClr val="C00000"/>
              </a:buClr>
            </a:pPr>
            <a:r>
              <a:rPr lang="en-US" i="1" dirty="0"/>
              <a:t>customer premises equipment</a:t>
            </a:r>
            <a:r>
              <a:rPr lang="en-US" b="0" dirty="0"/>
              <a:t> </a:t>
            </a:r>
          </a:p>
          <a:p>
            <a:pPr>
              <a:buClr>
                <a:srgbClr val="C00000"/>
              </a:buClr>
            </a:pPr>
            <a:r>
              <a:rPr lang="en-US" b="0" dirty="0"/>
              <a:t>multifunction </a:t>
            </a:r>
            <a:r>
              <a:rPr lang="en-US" i="1" dirty="0"/>
              <a:t>office machines</a:t>
            </a:r>
            <a:r>
              <a:rPr lang="en-US" b="0" dirty="0"/>
              <a:t> </a:t>
            </a:r>
          </a:p>
          <a:p>
            <a:pPr>
              <a:buClr>
                <a:srgbClr val="C00000"/>
              </a:buClr>
            </a:pPr>
            <a:r>
              <a:rPr lang="en-US" i="1" dirty="0"/>
              <a:t>software</a:t>
            </a:r>
            <a:r>
              <a:rPr lang="en-US" b="0" dirty="0"/>
              <a:t> </a:t>
            </a:r>
          </a:p>
          <a:p>
            <a:pPr>
              <a:buClr>
                <a:srgbClr val="C00000"/>
              </a:buClr>
            </a:pPr>
            <a:r>
              <a:rPr lang="en-US" i="1" dirty="0"/>
              <a:t>applications</a:t>
            </a:r>
            <a:r>
              <a:rPr lang="en-US" b="0" dirty="0"/>
              <a:t> </a:t>
            </a:r>
          </a:p>
          <a:p>
            <a:pPr>
              <a:buClr>
                <a:srgbClr val="C00000"/>
              </a:buClr>
            </a:pPr>
            <a:r>
              <a:rPr lang="en-US" i="1" dirty="0"/>
              <a:t>Web sites</a:t>
            </a:r>
            <a:r>
              <a:rPr lang="en-US" b="0" dirty="0"/>
              <a:t> </a:t>
            </a:r>
          </a:p>
          <a:p>
            <a:pPr>
              <a:buClr>
                <a:srgbClr val="C00000"/>
              </a:buClr>
            </a:pPr>
            <a:r>
              <a:rPr lang="en-US" i="1" dirty="0"/>
              <a:t>videos</a:t>
            </a:r>
          </a:p>
          <a:p>
            <a:pPr>
              <a:buClr>
                <a:srgbClr val="C00000"/>
              </a:buClr>
            </a:pPr>
            <a:r>
              <a:rPr lang="en-US" i="1" dirty="0"/>
              <a:t>electronic documents</a:t>
            </a:r>
            <a:endParaRPr lang="en-US" b="0" dirty="0"/>
          </a:p>
        </p:txBody>
      </p:sp>
      <p:sp>
        <p:nvSpPr>
          <p:cNvPr id="5" name="Slide Number Placeholder 5">
            <a:extLst>
              <a:ext uri="{FF2B5EF4-FFF2-40B4-BE49-F238E27FC236}">
                <a16:creationId xmlns:a16="http://schemas.microsoft.com/office/drawing/2014/main" id="{651B80DB-07DF-43F5-ACB3-687EDB9E5894}"/>
              </a:ext>
            </a:extLst>
          </p:cNvPr>
          <p:cNvSpPr>
            <a:spLocks noGrp="1"/>
          </p:cNvSpPr>
          <p:nvPr>
            <p:ph type="sldNum" sz="quarter" idx="10"/>
          </p:nvPr>
        </p:nvSpPr>
        <p:spPr/>
        <p:txBody>
          <a:bodyPr/>
          <a:lstStyle/>
          <a:p>
            <a:fld id="{105A3CBC-8A79-5140-907D-6E2A5A8F5F15}" type="slidenum">
              <a:rPr lang="en-US" smtClean="0"/>
              <a:t>18</a:t>
            </a:fld>
            <a:endParaRPr lang="en-US"/>
          </a:p>
        </p:txBody>
      </p:sp>
    </p:spTree>
    <p:extLst>
      <p:ext uri="{BB962C8B-B14F-4D97-AF65-F5344CB8AC3E}">
        <p14:creationId xmlns:p14="http://schemas.microsoft.com/office/powerpoint/2010/main" val="2533488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DD95-BEC2-495A-AD6D-7CC1232E7FF4}"/>
              </a:ext>
            </a:extLst>
          </p:cNvPr>
          <p:cNvSpPr>
            <a:spLocks noGrp="1"/>
          </p:cNvSpPr>
          <p:nvPr>
            <p:ph type="title"/>
          </p:nvPr>
        </p:nvSpPr>
        <p:spPr/>
        <p:txBody>
          <a:bodyPr>
            <a:normAutofit/>
          </a:bodyPr>
          <a:lstStyle/>
          <a:p>
            <a:r>
              <a:rPr lang="en-US" dirty="0"/>
              <a:t>Definition of Software (508/255)</a:t>
            </a:r>
          </a:p>
        </p:txBody>
      </p:sp>
      <p:pic>
        <p:nvPicPr>
          <p:cNvPr id="12" name="Content Placeholder 2" descr="Graphic of software on mobile and laptop devices.">
            <a:extLst>
              <a:ext uri="{FF2B5EF4-FFF2-40B4-BE49-F238E27FC236}">
                <a16:creationId xmlns:a16="http://schemas.microsoft.com/office/drawing/2014/main" id="{13B40DA5-3E20-41C1-896D-473E7DF28CFA}"/>
              </a:ext>
            </a:extLst>
          </p:cNvPr>
          <p:cNvPicPr>
            <a:picLocks noGrp="1" noChangeAspect="1"/>
          </p:cNvPicPr>
          <p:nvPr>
            <p:ph sz="half" idx="1"/>
          </p:nvPr>
        </p:nvPicPr>
        <p:blipFill>
          <a:blip r:embed="rId3"/>
          <a:stretch>
            <a:fillRect/>
          </a:stretch>
        </p:blipFill>
        <p:spPr>
          <a:xfrm>
            <a:off x="838200" y="1499792"/>
            <a:ext cx="5181600" cy="4609303"/>
          </a:xfrm>
        </p:spPr>
      </p:pic>
      <p:sp>
        <p:nvSpPr>
          <p:cNvPr id="4" name="Content Placeholder 3">
            <a:extLst>
              <a:ext uri="{FF2B5EF4-FFF2-40B4-BE49-F238E27FC236}">
                <a16:creationId xmlns:a16="http://schemas.microsoft.com/office/drawing/2014/main" id="{1A5D6D99-A287-432A-8363-EC52849561B9}"/>
              </a:ext>
            </a:extLst>
          </p:cNvPr>
          <p:cNvSpPr>
            <a:spLocks noGrp="1"/>
          </p:cNvSpPr>
          <p:nvPr>
            <p:ph sz="half" idx="2"/>
          </p:nvPr>
        </p:nvSpPr>
        <p:spPr/>
        <p:txBody>
          <a:bodyPr>
            <a:normAutofit lnSpcReduction="10000"/>
          </a:bodyPr>
          <a:lstStyle/>
          <a:p>
            <a:pPr marL="0" indent="0">
              <a:buNone/>
            </a:pPr>
            <a:r>
              <a:rPr lang="en-US" dirty="0">
                <a:solidFill>
                  <a:srgbClr val="C00000"/>
                </a:solidFill>
              </a:rPr>
              <a:t>Software </a:t>
            </a:r>
          </a:p>
          <a:p>
            <a:pPr>
              <a:buClr>
                <a:srgbClr val="C00000"/>
              </a:buClr>
            </a:pPr>
            <a:r>
              <a:rPr lang="en-US" i="1" dirty="0"/>
              <a:t>Programs</a:t>
            </a:r>
            <a:r>
              <a:rPr lang="en-US" b="0" dirty="0"/>
              <a:t>, </a:t>
            </a:r>
            <a:r>
              <a:rPr lang="en-US" i="1" dirty="0"/>
              <a:t>procedures</a:t>
            </a:r>
            <a:r>
              <a:rPr lang="en-US" b="0" dirty="0"/>
              <a:t>, </a:t>
            </a:r>
            <a:r>
              <a:rPr lang="en-US" i="1" dirty="0"/>
              <a:t>rules</a:t>
            </a:r>
            <a:r>
              <a:rPr lang="en-US" b="0" dirty="0"/>
              <a:t>, and related </a:t>
            </a:r>
            <a:r>
              <a:rPr lang="en-US" i="1" dirty="0"/>
              <a:t>data</a:t>
            </a:r>
            <a:r>
              <a:rPr lang="en-US" b="0" dirty="0"/>
              <a:t> and </a:t>
            </a:r>
            <a:r>
              <a:rPr lang="en-US" i="1" dirty="0"/>
              <a:t>documentation</a:t>
            </a:r>
            <a:r>
              <a:rPr lang="en-US" b="0" dirty="0"/>
              <a:t> that </a:t>
            </a:r>
            <a:r>
              <a:rPr lang="en-US" i="1" dirty="0">
                <a:solidFill>
                  <a:srgbClr val="387C2B"/>
                </a:solidFill>
              </a:rPr>
              <a:t>direct the use and operation of ICT</a:t>
            </a:r>
            <a:r>
              <a:rPr lang="en-US" b="0" dirty="0"/>
              <a:t> and </a:t>
            </a:r>
            <a:r>
              <a:rPr lang="en-US" i="1" dirty="0"/>
              <a:t>instruct it to perform</a:t>
            </a:r>
            <a:r>
              <a:rPr lang="en-US" b="0" dirty="0"/>
              <a:t> a given </a:t>
            </a:r>
            <a:r>
              <a:rPr lang="en-US" i="1" dirty="0">
                <a:solidFill>
                  <a:srgbClr val="C00000"/>
                </a:solidFill>
              </a:rPr>
              <a:t>task or function</a:t>
            </a:r>
            <a:r>
              <a:rPr lang="en-US" b="0" dirty="0"/>
              <a:t> </a:t>
            </a:r>
            <a:br>
              <a:rPr lang="en-US" b="0" dirty="0"/>
            </a:br>
            <a:endParaRPr lang="en-US" b="0" dirty="0"/>
          </a:p>
          <a:p>
            <a:pPr>
              <a:buClr>
                <a:srgbClr val="C00000"/>
              </a:buClr>
            </a:pPr>
            <a:r>
              <a:rPr lang="en-US" dirty="0"/>
              <a:t>Software includes</a:t>
            </a:r>
            <a:r>
              <a:rPr lang="en-US" b="0" dirty="0"/>
              <a:t>, but is not limited to: </a:t>
            </a:r>
          </a:p>
          <a:p>
            <a:pPr lvl="1">
              <a:buClr>
                <a:srgbClr val="C00000"/>
              </a:buClr>
            </a:pPr>
            <a:r>
              <a:rPr lang="en-US" i="1" dirty="0"/>
              <a:t>applications</a:t>
            </a:r>
            <a:r>
              <a:rPr lang="en-US" b="0" dirty="0"/>
              <a:t> </a:t>
            </a:r>
          </a:p>
          <a:p>
            <a:pPr lvl="1">
              <a:buClr>
                <a:srgbClr val="C00000"/>
              </a:buClr>
            </a:pPr>
            <a:r>
              <a:rPr lang="en-US" i="1" dirty="0"/>
              <a:t>non-Web software</a:t>
            </a:r>
            <a:r>
              <a:rPr lang="en-US" b="0" dirty="0"/>
              <a:t> </a:t>
            </a:r>
          </a:p>
          <a:p>
            <a:pPr lvl="1">
              <a:buClr>
                <a:srgbClr val="C00000"/>
              </a:buClr>
            </a:pPr>
            <a:r>
              <a:rPr lang="en-US" i="1" dirty="0"/>
              <a:t>platform software</a:t>
            </a:r>
          </a:p>
        </p:txBody>
      </p:sp>
      <p:sp>
        <p:nvSpPr>
          <p:cNvPr id="6" name="Slide Number Placeholder 5">
            <a:extLst>
              <a:ext uri="{FF2B5EF4-FFF2-40B4-BE49-F238E27FC236}">
                <a16:creationId xmlns:a16="http://schemas.microsoft.com/office/drawing/2014/main" id="{212EB7AB-77B1-40B5-81E4-32C3AF1EF131}"/>
              </a:ext>
            </a:extLst>
          </p:cNvPr>
          <p:cNvSpPr>
            <a:spLocks noGrp="1"/>
          </p:cNvSpPr>
          <p:nvPr>
            <p:ph type="sldNum" sz="quarter" idx="10"/>
          </p:nvPr>
        </p:nvSpPr>
        <p:spPr/>
        <p:txBody>
          <a:bodyPr/>
          <a:lstStyle/>
          <a:p>
            <a:fld id="{105A3CBC-8A79-5140-907D-6E2A5A8F5F15}" type="slidenum">
              <a:rPr lang="en-US" smtClean="0"/>
              <a:t>19</a:t>
            </a:fld>
            <a:endParaRPr lang="en-US"/>
          </a:p>
        </p:txBody>
      </p:sp>
    </p:spTree>
    <p:extLst>
      <p:ext uri="{BB962C8B-B14F-4D97-AF65-F5344CB8AC3E}">
        <p14:creationId xmlns:p14="http://schemas.microsoft.com/office/powerpoint/2010/main" val="9297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B23A-0643-465B-BEC2-10157F6F2F33}"/>
              </a:ext>
            </a:extLst>
          </p:cNvPr>
          <p:cNvSpPr>
            <a:spLocks noGrp="1"/>
          </p:cNvSpPr>
          <p:nvPr>
            <p:ph type="title"/>
          </p:nvPr>
        </p:nvSpPr>
        <p:spPr/>
        <p:txBody>
          <a:bodyPr>
            <a:noAutofit/>
          </a:bodyPr>
          <a:lstStyle/>
          <a:p>
            <a:r>
              <a:rPr lang="en-US" dirty="0"/>
              <a:t>Agenda</a:t>
            </a:r>
          </a:p>
        </p:txBody>
      </p:sp>
      <p:sp>
        <p:nvSpPr>
          <p:cNvPr id="3" name="Content Placeholder 2">
            <a:extLst>
              <a:ext uri="{FF2B5EF4-FFF2-40B4-BE49-F238E27FC236}">
                <a16:creationId xmlns:a16="http://schemas.microsoft.com/office/drawing/2014/main" id="{5B94E5B2-0E0C-4A41-A2D5-C4C402922680}"/>
              </a:ext>
            </a:extLst>
          </p:cNvPr>
          <p:cNvSpPr>
            <a:spLocks noGrp="1"/>
          </p:cNvSpPr>
          <p:nvPr>
            <p:ph sz="quarter" idx="13"/>
          </p:nvPr>
        </p:nvSpPr>
        <p:spPr/>
        <p:txBody>
          <a:bodyPr>
            <a:normAutofit/>
          </a:bodyPr>
          <a:lstStyle/>
          <a:p>
            <a:pPr>
              <a:buClr>
                <a:srgbClr val="C00000"/>
              </a:buClr>
            </a:pPr>
            <a:r>
              <a:rPr lang="en-US" dirty="0"/>
              <a:t>Accessibility and the U.S. Government 101</a:t>
            </a:r>
          </a:p>
          <a:p>
            <a:pPr>
              <a:buClr>
                <a:srgbClr val="C00000"/>
              </a:buClr>
            </a:pPr>
            <a:r>
              <a:rPr lang="en-US" dirty="0"/>
              <a:t>Why Section 508 + WCAG is Better than WCAG Alone</a:t>
            </a:r>
          </a:p>
          <a:p>
            <a:pPr>
              <a:buClr>
                <a:srgbClr val="C00000"/>
              </a:buClr>
            </a:pPr>
            <a:r>
              <a:rPr lang="en-US" dirty="0"/>
              <a:t>Pay Attention to Definitions</a:t>
            </a:r>
          </a:p>
          <a:p>
            <a:pPr>
              <a:buClr>
                <a:srgbClr val="C00000"/>
              </a:buClr>
            </a:pPr>
            <a:r>
              <a:rPr lang="en-US" dirty="0"/>
              <a:t>Overview of the Revised Standards</a:t>
            </a:r>
          </a:p>
          <a:p>
            <a:pPr>
              <a:buClr>
                <a:srgbClr val="C00000"/>
              </a:buClr>
            </a:pPr>
            <a:r>
              <a:rPr lang="en-US" dirty="0"/>
              <a:t>What About Mobile?</a:t>
            </a:r>
          </a:p>
          <a:p>
            <a:pPr>
              <a:buClr>
                <a:srgbClr val="C00000"/>
              </a:buClr>
            </a:pPr>
            <a:r>
              <a:rPr lang="en-US" dirty="0"/>
              <a:t>Authoring Tools</a:t>
            </a:r>
          </a:p>
          <a:p>
            <a:pPr>
              <a:buClr>
                <a:srgbClr val="C00000"/>
              </a:buClr>
            </a:pPr>
            <a:r>
              <a:rPr lang="en-US" dirty="0"/>
              <a:t>What Has to Meet all 38 SCs? What Only Has to Meet 34 SCs?</a:t>
            </a:r>
          </a:p>
          <a:p>
            <a:pPr>
              <a:buClr>
                <a:srgbClr val="C00000"/>
              </a:buClr>
            </a:pPr>
            <a:r>
              <a:rPr lang="en-US" dirty="0"/>
              <a:t>Recap, Resource Links, Contacts, and Questions</a:t>
            </a:r>
          </a:p>
          <a:p>
            <a:pPr>
              <a:buClr>
                <a:srgbClr val="C00000"/>
              </a:buClr>
            </a:pPr>
            <a:r>
              <a:rPr lang="en-US" dirty="0"/>
              <a:t>Procurement Considerations (if time allows)</a:t>
            </a:r>
          </a:p>
        </p:txBody>
      </p:sp>
      <p:sp>
        <p:nvSpPr>
          <p:cNvPr id="4" name="Footer Placeholder 4" hidden="1">
            <a:extLst>
              <a:ext uri="{FF2B5EF4-FFF2-40B4-BE49-F238E27FC236}">
                <a16:creationId xmlns:a16="http://schemas.microsoft.com/office/drawing/2014/main" id="{C305733C-6040-4A04-8A33-CE4A71C83C3A}"/>
              </a:ext>
            </a:extLst>
          </p:cNvPr>
          <p:cNvSpPr>
            <a:spLocks noGrp="1"/>
          </p:cNvSpPr>
          <p:nvPr>
            <p:ph type="ftr" sz="quarter" idx="11"/>
          </p:nvPr>
        </p:nvSpPr>
        <p:spPr/>
        <p:txBody>
          <a:bodyPr/>
          <a:lstStyle/>
          <a:p>
            <a:endParaRPr lang="en-US" dirty="0"/>
          </a:p>
        </p:txBody>
      </p:sp>
      <p:sp>
        <p:nvSpPr>
          <p:cNvPr id="5" name="Slide Number Placeholder 3">
            <a:extLst>
              <a:ext uri="{FF2B5EF4-FFF2-40B4-BE49-F238E27FC236}">
                <a16:creationId xmlns:a16="http://schemas.microsoft.com/office/drawing/2014/main" id="{557FEC9D-89C0-4AE5-905D-CD9D2579D5C4}"/>
              </a:ext>
            </a:extLst>
          </p:cNvPr>
          <p:cNvSpPr>
            <a:spLocks noGrp="1"/>
          </p:cNvSpPr>
          <p:nvPr>
            <p:ph type="sldNum" sz="quarter" idx="12"/>
          </p:nvPr>
        </p:nvSpPr>
        <p:spPr/>
        <p:txBody>
          <a:bodyPr/>
          <a:lstStyle/>
          <a:p>
            <a:fld id="{105A3CBC-8A79-5140-907D-6E2A5A8F5F15}" type="slidenum">
              <a:rPr lang="en-US" smtClean="0"/>
              <a:pPr/>
              <a:t>2</a:t>
            </a:fld>
            <a:endParaRPr lang="en-US" dirty="0"/>
          </a:p>
        </p:txBody>
      </p:sp>
    </p:spTree>
    <p:extLst>
      <p:ext uri="{BB962C8B-B14F-4D97-AF65-F5344CB8AC3E}">
        <p14:creationId xmlns:p14="http://schemas.microsoft.com/office/powerpoint/2010/main" val="16390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B039-7CD0-4B78-B5D3-3FCF5275C07A}"/>
              </a:ext>
            </a:extLst>
          </p:cNvPr>
          <p:cNvSpPr>
            <a:spLocks noGrp="1"/>
          </p:cNvSpPr>
          <p:nvPr>
            <p:ph type="title"/>
          </p:nvPr>
        </p:nvSpPr>
        <p:spPr/>
        <p:txBody>
          <a:bodyPr>
            <a:noAutofit/>
          </a:bodyPr>
          <a:lstStyle/>
          <a:p>
            <a:r>
              <a:rPr lang="en-US" dirty="0"/>
              <a:t>Platform Software Definition (508/255)</a:t>
            </a:r>
          </a:p>
        </p:txBody>
      </p:sp>
      <p:sp>
        <p:nvSpPr>
          <p:cNvPr id="3" name="Content Placeholder 2">
            <a:extLst>
              <a:ext uri="{FF2B5EF4-FFF2-40B4-BE49-F238E27FC236}">
                <a16:creationId xmlns:a16="http://schemas.microsoft.com/office/drawing/2014/main" id="{C25691F4-63BD-4D3D-9675-4A4505EA0E6B}"/>
              </a:ext>
            </a:extLst>
          </p:cNvPr>
          <p:cNvSpPr>
            <a:spLocks noGrp="1"/>
          </p:cNvSpPr>
          <p:nvPr>
            <p:ph sz="quarter" idx="13"/>
          </p:nvPr>
        </p:nvSpPr>
        <p:spPr/>
        <p:txBody>
          <a:bodyPr>
            <a:normAutofit fontScale="70000" lnSpcReduction="20000"/>
          </a:bodyPr>
          <a:lstStyle/>
          <a:p>
            <a:pPr marL="0" indent="0">
              <a:buClr>
                <a:srgbClr val="C00000"/>
              </a:buClr>
              <a:buNone/>
            </a:pPr>
            <a:r>
              <a:rPr lang="en-US" sz="2900" i="1" dirty="0">
                <a:solidFill>
                  <a:srgbClr val="C00000"/>
                </a:solidFill>
              </a:rPr>
              <a:t>Platform Software</a:t>
            </a:r>
          </a:p>
          <a:p>
            <a:pPr>
              <a:buClr>
                <a:srgbClr val="C00000"/>
              </a:buClr>
            </a:pPr>
            <a:r>
              <a:rPr lang="en-US" sz="2900" dirty="0"/>
              <a:t>Software that </a:t>
            </a:r>
            <a:r>
              <a:rPr lang="en-US" sz="2900" i="1" dirty="0"/>
              <a:t>interacts</a:t>
            </a:r>
            <a:r>
              <a:rPr lang="en-US" sz="2900" dirty="0"/>
              <a:t> with </a:t>
            </a:r>
            <a:r>
              <a:rPr lang="en-US" sz="2900" i="1" dirty="0"/>
              <a:t>hardware</a:t>
            </a:r>
            <a:r>
              <a:rPr lang="en-US" sz="2900" dirty="0"/>
              <a:t> or </a:t>
            </a:r>
            <a:r>
              <a:rPr lang="en-US" sz="2900" i="1" dirty="0"/>
              <a:t>provides services</a:t>
            </a:r>
            <a:r>
              <a:rPr lang="en-US" sz="2900" dirty="0"/>
              <a:t> </a:t>
            </a:r>
            <a:br>
              <a:rPr lang="en-US" sz="2900" dirty="0"/>
            </a:br>
            <a:r>
              <a:rPr lang="en-US" sz="2900" dirty="0"/>
              <a:t>for other </a:t>
            </a:r>
            <a:r>
              <a:rPr lang="en-US" sz="2900" i="1" dirty="0"/>
              <a:t>software</a:t>
            </a:r>
            <a:r>
              <a:rPr lang="en-US" sz="2900" dirty="0"/>
              <a:t> </a:t>
            </a:r>
          </a:p>
          <a:p>
            <a:pPr>
              <a:buClr>
                <a:srgbClr val="C00000"/>
              </a:buClr>
            </a:pPr>
            <a:r>
              <a:rPr lang="en-US" sz="2900" dirty="0"/>
              <a:t>Platform software may </a:t>
            </a:r>
            <a:r>
              <a:rPr lang="en-US" sz="2900" i="1" dirty="0"/>
              <a:t>run/host other software</a:t>
            </a:r>
            <a:r>
              <a:rPr lang="en-US" sz="2900" dirty="0"/>
              <a:t>, </a:t>
            </a:r>
            <a:br>
              <a:rPr lang="en-US" sz="2900" dirty="0"/>
            </a:br>
            <a:r>
              <a:rPr lang="en-US" sz="2900" dirty="0"/>
              <a:t>and may isolate them from underlying </a:t>
            </a:r>
            <a:br>
              <a:rPr lang="en-US" sz="2900" dirty="0"/>
            </a:br>
            <a:r>
              <a:rPr lang="en-US" sz="2900" dirty="0"/>
              <a:t>software or hardware layers </a:t>
            </a:r>
          </a:p>
          <a:p>
            <a:pPr>
              <a:buClr>
                <a:srgbClr val="C00000"/>
              </a:buClr>
            </a:pPr>
            <a:r>
              <a:rPr lang="en-US" sz="2900" dirty="0"/>
              <a:t>A single software component may have </a:t>
            </a:r>
            <a:br>
              <a:rPr lang="en-US" sz="2900" dirty="0"/>
            </a:br>
            <a:r>
              <a:rPr lang="en-US" sz="2900" dirty="0"/>
              <a:t>both platform and non-platform aspects</a:t>
            </a:r>
            <a:br>
              <a:rPr lang="en-US" sz="3100" dirty="0"/>
            </a:br>
            <a:endParaRPr lang="en-US" sz="3100" dirty="0"/>
          </a:p>
          <a:p>
            <a:pPr>
              <a:buClr>
                <a:srgbClr val="C00000"/>
              </a:buClr>
            </a:pPr>
            <a:r>
              <a:rPr lang="en-US" sz="3100" dirty="0"/>
              <a:t>Examples of platforms: </a:t>
            </a:r>
          </a:p>
          <a:p>
            <a:pPr lvl="1">
              <a:buClr>
                <a:srgbClr val="C00000"/>
              </a:buClr>
            </a:pPr>
            <a:r>
              <a:rPr lang="en-US" sz="2600" dirty="0"/>
              <a:t>desktop </a:t>
            </a:r>
            <a:r>
              <a:rPr lang="en-US" sz="2600" i="1" dirty="0"/>
              <a:t>operating systems</a:t>
            </a:r>
            <a:r>
              <a:rPr lang="en-US" sz="2600" dirty="0"/>
              <a:t> </a:t>
            </a:r>
          </a:p>
          <a:p>
            <a:pPr lvl="1">
              <a:buClr>
                <a:srgbClr val="C00000"/>
              </a:buClr>
            </a:pPr>
            <a:r>
              <a:rPr lang="en-US" sz="2600" dirty="0"/>
              <a:t>embedded operating systems, </a:t>
            </a:r>
            <a:br>
              <a:rPr lang="en-US" sz="2600" dirty="0"/>
            </a:br>
            <a:r>
              <a:rPr lang="en-US" sz="2600" i="1" dirty="0"/>
              <a:t>including mobile systems</a:t>
            </a:r>
            <a:r>
              <a:rPr lang="en-US" sz="2600" dirty="0"/>
              <a:t> </a:t>
            </a:r>
          </a:p>
          <a:p>
            <a:pPr lvl="1">
              <a:buClr>
                <a:srgbClr val="C00000"/>
              </a:buClr>
            </a:pPr>
            <a:r>
              <a:rPr lang="en-US" sz="2600" i="1" dirty="0"/>
              <a:t>Web browsers </a:t>
            </a:r>
          </a:p>
          <a:p>
            <a:pPr lvl="1">
              <a:buClr>
                <a:srgbClr val="C00000"/>
              </a:buClr>
            </a:pPr>
            <a:r>
              <a:rPr lang="en-US" sz="2600" i="1" dirty="0"/>
              <a:t>plug-ins to Web browsers</a:t>
            </a:r>
            <a:r>
              <a:rPr lang="en-US" sz="2600" dirty="0"/>
              <a:t> that render </a:t>
            </a:r>
            <a:br>
              <a:rPr lang="en-US" sz="2600" dirty="0"/>
            </a:br>
            <a:r>
              <a:rPr lang="en-US" sz="2600" dirty="0"/>
              <a:t>a particular </a:t>
            </a:r>
            <a:r>
              <a:rPr lang="en-US" sz="2600" i="1" dirty="0"/>
              <a:t>media</a:t>
            </a:r>
            <a:r>
              <a:rPr lang="en-US" sz="2600" dirty="0"/>
              <a:t> or </a:t>
            </a:r>
            <a:r>
              <a:rPr lang="en-US" sz="2600" i="1" dirty="0"/>
              <a:t>format</a:t>
            </a:r>
            <a:r>
              <a:rPr lang="en-US" sz="2600" dirty="0"/>
              <a:t> </a:t>
            </a:r>
          </a:p>
          <a:p>
            <a:pPr lvl="1">
              <a:buClr>
                <a:srgbClr val="C00000"/>
              </a:buClr>
            </a:pPr>
            <a:r>
              <a:rPr lang="en-US" sz="2600" i="1" dirty="0"/>
              <a:t>sets of components</a:t>
            </a:r>
            <a:r>
              <a:rPr lang="en-US" sz="2600" dirty="0"/>
              <a:t> that allow other applications to </a:t>
            </a:r>
            <a:r>
              <a:rPr lang="en-US" sz="2600" i="1" dirty="0"/>
              <a:t>execute</a:t>
            </a:r>
            <a:r>
              <a:rPr lang="en-US" sz="2600" dirty="0"/>
              <a:t>, </a:t>
            </a:r>
            <a:br>
              <a:rPr lang="en-US" sz="2600" dirty="0"/>
            </a:br>
            <a:r>
              <a:rPr lang="en-US" sz="2600" dirty="0"/>
              <a:t>such as applications which support macros or scripting </a:t>
            </a:r>
            <a:endParaRPr lang="en-US" b="0" dirty="0"/>
          </a:p>
        </p:txBody>
      </p:sp>
      <p:sp>
        <p:nvSpPr>
          <p:cNvPr id="4" name="Footer Placeholder 3">
            <a:extLst>
              <a:ext uri="{FF2B5EF4-FFF2-40B4-BE49-F238E27FC236}">
                <a16:creationId xmlns:a16="http://schemas.microsoft.com/office/drawing/2014/main" id="{7502F5F7-4E8E-4442-A99C-43C724DDBBD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FFC9B8-5201-4756-923C-4718D77043ED}"/>
              </a:ext>
            </a:extLst>
          </p:cNvPr>
          <p:cNvSpPr>
            <a:spLocks noGrp="1"/>
          </p:cNvSpPr>
          <p:nvPr>
            <p:ph type="sldNum" sz="quarter" idx="12"/>
          </p:nvPr>
        </p:nvSpPr>
        <p:spPr/>
        <p:txBody>
          <a:bodyPr/>
          <a:lstStyle/>
          <a:p>
            <a:fld id="{105A3CBC-8A79-5140-907D-6E2A5A8F5F15}" type="slidenum">
              <a:rPr lang="en-US" smtClean="0"/>
              <a:pPr/>
              <a:t>20</a:t>
            </a:fld>
            <a:endParaRPr lang="en-US" dirty="0"/>
          </a:p>
        </p:txBody>
      </p:sp>
      <p:pic>
        <p:nvPicPr>
          <p:cNvPr id="8" name="Content Placeholder 7" descr="Graphic of platform software: OSs, web browsers and media/format plug-ins.">
            <a:extLst>
              <a:ext uri="{FF2B5EF4-FFF2-40B4-BE49-F238E27FC236}">
                <a16:creationId xmlns:a16="http://schemas.microsoft.com/office/drawing/2014/main" id="{DB56678A-71D6-40AA-BEA4-DBBDC4E77122}"/>
              </a:ext>
            </a:extLst>
          </p:cNvPr>
          <p:cNvPicPr>
            <a:picLocks noGrp="1" noChangeAspect="1"/>
          </p:cNvPicPr>
          <p:nvPr>
            <p:ph sz="half" idx="4294967295"/>
          </p:nvPr>
        </p:nvPicPr>
        <p:blipFill>
          <a:blip r:embed="rId3"/>
          <a:stretch>
            <a:fillRect/>
          </a:stretch>
        </p:blipFill>
        <p:spPr>
          <a:xfrm>
            <a:off x="6723831" y="512799"/>
            <a:ext cx="4841873" cy="5303539"/>
          </a:xfrm>
        </p:spPr>
      </p:pic>
    </p:spTree>
    <p:extLst>
      <p:ext uri="{BB962C8B-B14F-4D97-AF65-F5344CB8AC3E}">
        <p14:creationId xmlns:p14="http://schemas.microsoft.com/office/powerpoint/2010/main" val="4088495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D856-B66E-410A-A009-DDFF8B5D051E}"/>
              </a:ext>
            </a:extLst>
          </p:cNvPr>
          <p:cNvSpPr>
            <a:spLocks noGrp="1"/>
          </p:cNvSpPr>
          <p:nvPr>
            <p:ph type="title"/>
          </p:nvPr>
        </p:nvSpPr>
        <p:spPr/>
        <p:txBody>
          <a:bodyPr>
            <a:noAutofit/>
          </a:bodyPr>
          <a:lstStyle/>
          <a:p>
            <a:r>
              <a:rPr lang="en-US" dirty="0"/>
              <a:t>Definition of Application (508/255)</a:t>
            </a:r>
          </a:p>
        </p:txBody>
      </p:sp>
      <p:sp>
        <p:nvSpPr>
          <p:cNvPr id="7" name="Content Placeholder 2">
            <a:extLst>
              <a:ext uri="{FF2B5EF4-FFF2-40B4-BE49-F238E27FC236}">
                <a16:creationId xmlns:a16="http://schemas.microsoft.com/office/drawing/2014/main" id="{490021CD-6C14-4811-B1FE-BBB2D6E91D45}"/>
              </a:ext>
            </a:extLst>
          </p:cNvPr>
          <p:cNvSpPr>
            <a:spLocks noGrp="1"/>
          </p:cNvSpPr>
          <p:nvPr>
            <p:ph sz="half" idx="1"/>
          </p:nvPr>
        </p:nvSpPr>
        <p:spPr/>
        <p:txBody>
          <a:bodyPr>
            <a:normAutofit/>
          </a:bodyPr>
          <a:lstStyle/>
          <a:p>
            <a:pPr marL="0" indent="0">
              <a:buNone/>
            </a:pPr>
            <a:r>
              <a:rPr lang="en-US" sz="3200" i="1" dirty="0">
                <a:solidFill>
                  <a:srgbClr val="C00000"/>
                </a:solidFill>
              </a:rPr>
              <a:t>Application</a:t>
            </a:r>
            <a:r>
              <a:rPr lang="en-US" sz="3200" b="0" dirty="0"/>
              <a:t> </a:t>
            </a:r>
          </a:p>
          <a:p>
            <a:r>
              <a:rPr lang="en-US" sz="3200" b="0" dirty="0"/>
              <a:t>Software designed to </a:t>
            </a:r>
            <a:r>
              <a:rPr lang="en-US" sz="3200" i="1" dirty="0"/>
              <a:t>perform</a:t>
            </a:r>
            <a:r>
              <a:rPr lang="en-US" sz="3200" b="0" dirty="0"/>
              <a:t>, or to </a:t>
            </a:r>
            <a:r>
              <a:rPr lang="en-US" sz="3200" i="1" dirty="0"/>
              <a:t>help the user to perform</a:t>
            </a:r>
            <a:r>
              <a:rPr lang="en-US" sz="3200" b="0" dirty="0"/>
              <a:t>, a </a:t>
            </a:r>
            <a:r>
              <a:rPr lang="en-US" sz="3200" i="1" dirty="0">
                <a:solidFill>
                  <a:srgbClr val="C00000"/>
                </a:solidFill>
              </a:rPr>
              <a:t>specific task or tasks</a:t>
            </a:r>
            <a:endParaRPr lang="en-US" sz="3200" b="0" dirty="0"/>
          </a:p>
          <a:p>
            <a:r>
              <a:rPr lang="en-US" sz="3200" b="0" dirty="0"/>
              <a:t>(Smaller scope than the Software definition. It is Sub-set of software.)</a:t>
            </a:r>
            <a:endParaRPr lang="en-US" sz="3200" dirty="0"/>
          </a:p>
        </p:txBody>
      </p:sp>
      <p:pic>
        <p:nvPicPr>
          <p:cNvPr id="13" name="Content Placeholder 3" descr="Calendar mobile application">
            <a:extLst>
              <a:ext uri="{FF2B5EF4-FFF2-40B4-BE49-F238E27FC236}">
                <a16:creationId xmlns:a16="http://schemas.microsoft.com/office/drawing/2014/main" id="{315EB08D-ABDF-4D1E-8DD2-19DE3DA59411}"/>
              </a:ext>
            </a:extLst>
          </p:cNvPr>
          <p:cNvPicPr>
            <a:picLocks noGrp="1" noChangeAspect="1"/>
          </p:cNvPicPr>
          <p:nvPr>
            <p:ph sz="half" idx="2"/>
          </p:nvPr>
        </p:nvPicPr>
        <p:blipFill>
          <a:blip r:embed="rId2"/>
          <a:stretch>
            <a:fillRect/>
          </a:stretch>
        </p:blipFill>
        <p:spPr>
          <a:xfrm>
            <a:off x="6096000" y="1312826"/>
            <a:ext cx="5382705" cy="5028740"/>
          </a:xfrm>
        </p:spPr>
      </p:pic>
      <p:sp>
        <p:nvSpPr>
          <p:cNvPr id="5" name="Footer Placeholder 4">
            <a:extLst>
              <a:ext uri="{FF2B5EF4-FFF2-40B4-BE49-F238E27FC236}">
                <a16:creationId xmlns:a16="http://schemas.microsoft.com/office/drawing/2014/main" id="{300BD6EF-38F6-4796-BE30-7A7949D198DB}"/>
              </a:ext>
            </a:extLst>
          </p:cNvPr>
          <p:cNvSpPr>
            <a:spLocks noGrp="1"/>
          </p:cNvSpPr>
          <p:nvPr>
            <p:ph type="ftr" sz="quarter" idx="4294967295"/>
          </p:nvPr>
        </p:nvSpPr>
        <p:spPr/>
        <p:txBody>
          <a:bodyPr/>
          <a:lstStyle/>
          <a:p>
            <a:endParaRPr lang="en-US" dirty="0"/>
          </a:p>
        </p:txBody>
      </p:sp>
      <p:sp>
        <p:nvSpPr>
          <p:cNvPr id="6" name="Slide Number Placeholder 5">
            <a:extLst>
              <a:ext uri="{FF2B5EF4-FFF2-40B4-BE49-F238E27FC236}">
                <a16:creationId xmlns:a16="http://schemas.microsoft.com/office/drawing/2014/main" id="{0C1F12F1-B7F5-41DC-B625-89D7048C2369}"/>
              </a:ext>
            </a:extLst>
          </p:cNvPr>
          <p:cNvSpPr>
            <a:spLocks noGrp="1"/>
          </p:cNvSpPr>
          <p:nvPr>
            <p:ph type="sldNum" sz="quarter" idx="10"/>
          </p:nvPr>
        </p:nvSpPr>
        <p:spPr/>
        <p:txBody>
          <a:bodyPr/>
          <a:lstStyle/>
          <a:p>
            <a:fld id="{105A3CBC-8A79-5140-907D-6E2A5A8F5F15}" type="slidenum">
              <a:rPr lang="en-US" smtClean="0"/>
              <a:t>21</a:t>
            </a:fld>
            <a:endParaRPr lang="en-US"/>
          </a:p>
        </p:txBody>
      </p:sp>
    </p:spTree>
    <p:extLst>
      <p:ext uri="{BB962C8B-B14F-4D97-AF65-F5344CB8AC3E}">
        <p14:creationId xmlns:p14="http://schemas.microsoft.com/office/powerpoint/2010/main" val="1818869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A78A-86F5-4ADB-BE4F-EDC9B2ABDB2B}"/>
              </a:ext>
            </a:extLst>
          </p:cNvPr>
          <p:cNvSpPr>
            <a:spLocks noGrp="1"/>
          </p:cNvSpPr>
          <p:nvPr>
            <p:ph type="title"/>
          </p:nvPr>
        </p:nvSpPr>
        <p:spPr/>
        <p:txBody>
          <a:bodyPr>
            <a:normAutofit/>
          </a:bodyPr>
          <a:lstStyle/>
          <a:p>
            <a:r>
              <a:rPr lang="en-US" dirty="0"/>
              <a:t>(Electronic) Content Definition (508/255)</a:t>
            </a:r>
          </a:p>
        </p:txBody>
      </p:sp>
      <p:pic>
        <p:nvPicPr>
          <p:cNvPr id="9" name="Content Placeholder 2" descr="Desktop PC with examples of electronic content floating out of the screen.">
            <a:extLst>
              <a:ext uri="{FF2B5EF4-FFF2-40B4-BE49-F238E27FC236}">
                <a16:creationId xmlns:a16="http://schemas.microsoft.com/office/drawing/2014/main" id="{D27E2DD2-2F2C-476F-91D9-B5E4C07435E6}"/>
              </a:ext>
            </a:extLst>
          </p:cNvPr>
          <p:cNvPicPr>
            <a:picLocks noGrp="1" noChangeAspect="1"/>
          </p:cNvPicPr>
          <p:nvPr>
            <p:ph sz="half" idx="1"/>
          </p:nvPr>
        </p:nvPicPr>
        <p:blipFill>
          <a:blip r:embed="rId2"/>
          <a:stretch>
            <a:fillRect/>
          </a:stretch>
        </p:blipFill>
        <p:spPr>
          <a:xfrm>
            <a:off x="1062831" y="1438275"/>
            <a:ext cx="4732338" cy="4732338"/>
          </a:xfrm>
        </p:spPr>
      </p:pic>
      <p:sp>
        <p:nvSpPr>
          <p:cNvPr id="4" name="Content Placeholder 3">
            <a:extLst>
              <a:ext uri="{FF2B5EF4-FFF2-40B4-BE49-F238E27FC236}">
                <a16:creationId xmlns:a16="http://schemas.microsoft.com/office/drawing/2014/main" id="{0264A0D2-C28B-497E-9B7B-9F1D90F0A90A}"/>
              </a:ext>
            </a:extLst>
          </p:cNvPr>
          <p:cNvSpPr>
            <a:spLocks noGrp="1"/>
          </p:cNvSpPr>
          <p:nvPr>
            <p:ph sz="half" idx="2"/>
          </p:nvPr>
        </p:nvSpPr>
        <p:spPr/>
        <p:txBody>
          <a:bodyPr>
            <a:normAutofit/>
          </a:bodyPr>
          <a:lstStyle/>
          <a:p>
            <a:pPr marL="0" indent="0">
              <a:buNone/>
            </a:pPr>
            <a:r>
              <a:rPr lang="en-US" sz="3600" i="1" dirty="0">
                <a:solidFill>
                  <a:srgbClr val="C00000"/>
                </a:solidFill>
              </a:rPr>
              <a:t>Content</a:t>
            </a:r>
            <a:r>
              <a:rPr lang="en-US" sz="3600" b="0" dirty="0"/>
              <a:t> </a:t>
            </a:r>
          </a:p>
          <a:p>
            <a:pPr>
              <a:buClr>
                <a:srgbClr val="C00000"/>
              </a:buClr>
            </a:pPr>
            <a:r>
              <a:rPr lang="en-US" sz="3600" b="0" dirty="0"/>
              <a:t>Electronic </a:t>
            </a:r>
            <a:r>
              <a:rPr lang="en-US" sz="3600" i="1" dirty="0">
                <a:solidFill>
                  <a:srgbClr val="C00000"/>
                </a:solidFill>
              </a:rPr>
              <a:t>information</a:t>
            </a:r>
            <a:r>
              <a:rPr lang="en-US" sz="3600" b="0" dirty="0"/>
              <a:t> and </a:t>
            </a:r>
            <a:r>
              <a:rPr lang="en-US" sz="3600" i="1" dirty="0">
                <a:solidFill>
                  <a:srgbClr val="C00000"/>
                </a:solidFill>
              </a:rPr>
              <a:t>data</a:t>
            </a:r>
            <a:r>
              <a:rPr lang="en-US" sz="3600" b="0" dirty="0"/>
              <a:t> </a:t>
            </a:r>
          </a:p>
          <a:p>
            <a:pPr>
              <a:buClr>
                <a:srgbClr val="C00000"/>
              </a:buClr>
            </a:pPr>
            <a:r>
              <a:rPr lang="en-US" sz="3600" b="0" dirty="0"/>
              <a:t>as well as - the </a:t>
            </a:r>
            <a:r>
              <a:rPr lang="en-US" sz="3600" i="1" dirty="0"/>
              <a:t>encoding</a:t>
            </a:r>
            <a:r>
              <a:rPr lang="en-US" sz="3600" b="0" dirty="0"/>
              <a:t> that defines its </a:t>
            </a:r>
            <a:r>
              <a:rPr lang="en-US" sz="3600" i="1" dirty="0"/>
              <a:t>structure</a:t>
            </a:r>
            <a:r>
              <a:rPr lang="en-US" sz="3600" b="0" dirty="0"/>
              <a:t>, </a:t>
            </a:r>
            <a:r>
              <a:rPr lang="en-US" sz="3600" i="1" dirty="0"/>
              <a:t>presentation</a:t>
            </a:r>
            <a:r>
              <a:rPr lang="en-US" sz="3600" b="0" dirty="0"/>
              <a:t>, and </a:t>
            </a:r>
            <a:r>
              <a:rPr lang="en-US" sz="3600" i="1" dirty="0"/>
              <a:t>interactions</a:t>
            </a:r>
          </a:p>
        </p:txBody>
      </p:sp>
      <p:sp>
        <p:nvSpPr>
          <p:cNvPr id="6" name="Footer Placeholder 4">
            <a:extLst>
              <a:ext uri="{FF2B5EF4-FFF2-40B4-BE49-F238E27FC236}">
                <a16:creationId xmlns:a16="http://schemas.microsoft.com/office/drawing/2014/main" id="{05359CB1-BFB1-498A-B460-08FD74722EEB}"/>
              </a:ext>
            </a:extLst>
          </p:cNvPr>
          <p:cNvSpPr>
            <a:spLocks noGrp="1"/>
          </p:cNvSpPr>
          <p:nvPr>
            <p:ph type="ftr" sz="quarter" idx="4294967295"/>
          </p:nvPr>
        </p:nvSpPr>
        <p:spPr/>
        <p:txBody>
          <a:bodyPr/>
          <a:lstStyle/>
          <a:p>
            <a:endParaRPr lang="en-US" dirty="0"/>
          </a:p>
        </p:txBody>
      </p:sp>
      <p:sp>
        <p:nvSpPr>
          <p:cNvPr id="7" name="Slide Number Placeholder 5">
            <a:extLst>
              <a:ext uri="{FF2B5EF4-FFF2-40B4-BE49-F238E27FC236}">
                <a16:creationId xmlns:a16="http://schemas.microsoft.com/office/drawing/2014/main" id="{6EAA8B3A-C706-498D-889C-8EDAE8396827}"/>
              </a:ext>
            </a:extLst>
          </p:cNvPr>
          <p:cNvSpPr>
            <a:spLocks noGrp="1"/>
          </p:cNvSpPr>
          <p:nvPr>
            <p:ph type="sldNum" sz="quarter" idx="10"/>
          </p:nvPr>
        </p:nvSpPr>
        <p:spPr/>
        <p:txBody>
          <a:bodyPr/>
          <a:lstStyle/>
          <a:p>
            <a:fld id="{105A3CBC-8A79-5140-907D-6E2A5A8F5F15}" type="slidenum">
              <a:rPr lang="en-US" smtClean="0"/>
              <a:t>22</a:t>
            </a:fld>
            <a:endParaRPr lang="en-US"/>
          </a:p>
        </p:txBody>
      </p:sp>
    </p:spTree>
    <p:extLst>
      <p:ext uri="{BB962C8B-B14F-4D97-AF65-F5344CB8AC3E}">
        <p14:creationId xmlns:p14="http://schemas.microsoft.com/office/powerpoint/2010/main" val="128766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5C9070-2BA1-4999-BB10-66943901F164}"/>
              </a:ext>
            </a:extLst>
          </p:cNvPr>
          <p:cNvSpPr>
            <a:spLocks noGrp="1"/>
          </p:cNvSpPr>
          <p:nvPr>
            <p:ph type="title"/>
          </p:nvPr>
        </p:nvSpPr>
        <p:spPr/>
        <p:txBody>
          <a:bodyPr>
            <a:noAutofit/>
          </a:bodyPr>
          <a:lstStyle/>
          <a:p>
            <a:r>
              <a:rPr lang="en-US" dirty="0"/>
              <a:t>Definition of Document (508/255)</a:t>
            </a:r>
          </a:p>
        </p:txBody>
      </p:sp>
      <p:sp>
        <p:nvSpPr>
          <p:cNvPr id="9" name="Content Placeholder 2">
            <a:extLst>
              <a:ext uri="{FF2B5EF4-FFF2-40B4-BE49-F238E27FC236}">
                <a16:creationId xmlns:a16="http://schemas.microsoft.com/office/drawing/2014/main" id="{B73A14FF-4B6A-4C00-9B4C-9B358C70BB18}"/>
              </a:ext>
            </a:extLst>
          </p:cNvPr>
          <p:cNvSpPr>
            <a:spLocks noGrp="1"/>
          </p:cNvSpPr>
          <p:nvPr>
            <p:ph sz="half" idx="1"/>
          </p:nvPr>
        </p:nvSpPr>
        <p:spPr>
          <a:xfrm>
            <a:off x="838200" y="1438182"/>
            <a:ext cx="5181600" cy="4984559"/>
          </a:xfrm>
        </p:spPr>
        <p:txBody>
          <a:bodyPr>
            <a:normAutofit fontScale="77500" lnSpcReduction="20000"/>
          </a:bodyPr>
          <a:lstStyle/>
          <a:p>
            <a:pPr marL="0" indent="0">
              <a:buClr>
                <a:srgbClr val="C00000"/>
              </a:buClr>
              <a:buNone/>
            </a:pPr>
            <a:r>
              <a:rPr lang="en-US" i="1" dirty="0">
                <a:solidFill>
                  <a:srgbClr val="C00000"/>
                </a:solidFill>
              </a:rPr>
              <a:t>Document</a:t>
            </a:r>
          </a:p>
          <a:p>
            <a:pPr>
              <a:buClr>
                <a:srgbClr val="C00000"/>
              </a:buClr>
            </a:pPr>
            <a:r>
              <a:rPr lang="en-US" b="0" dirty="0"/>
              <a:t>Logically distinct </a:t>
            </a:r>
            <a:r>
              <a:rPr lang="en-US" i="1" dirty="0"/>
              <a:t>assembly of content</a:t>
            </a:r>
            <a:r>
              <a:rPr lang="en-US" b="0" dirty="0"/>
              <a:t> (such as a </a:t>
            </a:r>
            <a:r>
              <a:rPr lang="en-US" i="1" dirty="0"/>
              <a:t>file</a:t>
            </a:r>
            <a:r>
              <a:rPr lang="en-US" b="0" dirty="0"/>
              <a:t>, </a:t>
            </a:r>
            <a:r>
              <a:rPr lang="en-US" i="1" dirty="0"/>
              <a:t>set of files</a:t>
            </a:r>
            <a:r>
              <a:rPr lang="en-US" b="0" dirty="0"/>
              <a:t>, or streamed </a:t>
            </a:r>
            <a:r>
              <a:rPr lang="en-US" i="1" dirty="0"/>
              <a:t>media</a:t>
            </a:r>
            <a:r>
              <a:rPr lang="en-US" b="0" dirty="0"/>
              <a:t>) that: functions as a </a:t>
            </a:r>
            <a:r>
              <a:rPr lang="en-US" i="1" dirty="0"/>
              <a:t>single entity</a:t>
            </a:r>
            <a:r>
              <a:rPr lang="en-US" b="0" dirty="0"/>
              <a:t> rather than a collection; is </a:t>
            </a:r>
            <a:r>
              <a:rPr lang="en-US" dirty="0">
                <a:solidFill>
                  <a:srgbClr val="C00000"/>
                </a:solidFill>
              </a:rPr>
              <a:t>not</a:t>
            </a:r>
            <a:r>
              <a:rPr lang="en-US" b="0" dirty="0"/>
              <a:t> part of </a:t>
            </a:r>
            <a:r>
              <a:rPr lang="en-US" dirty="0">
                <a:solidFill>
                  <a:srgbClr val="C00000"/>
                </a:solidFill>
              </a:rPr>
              <a:t>software</a:t>
            </a:r>
            <a:r>
              <a:rPr lang="en-US" b="0" dirty="0"/>
              <a:t>; and does not include its own software to retrieve and present content for users</a:t>
            </a:r>
            <a:br>
              <a:rPr lang="en-US" b="0" dirty="0"/>
            </a:br>
            <a:endParaRPr lang="en-US" b="0" dirty="0"/>
          </a:p>
          <a:p>
            <a:pPr>
              <a:buClr>
                <a:srgbClr val="C00000"/>
              </a:buClr>
            </a:pPr>
            <a:r>
              <a:rPr lang="en-US" dirty="0"/>
              <a:t>Examples of documents include</a:t>
            </a:r>
            <a:r>
              <a:rPr lang="en-US" b="0" dirty="0"/>
              <a:t>, </a:t>
            </a:r>
            <a:br>
              <a:rPr lang="en-US" b="0" dirty="0"/>
            </a:br>
            <a:r>
              <a:rPr lang="en-US" b="0" dirty="0"/>
              <a:t>but are not limited to: </a:t>
            </a:r>
          </a:p>
          <a:p>
            <a:pPr lvl="1">
              <a:buClr>
                <a:srgbClr val="C00000"/>
              </a:buClr>
            </a:pPr>
            <a:r>
              <a:rPr lang="en-US" dirty="0"/>
              <a:t>letters </a:t>
            </a:r>
          </a:p>
          <a:p>
            <a:pPr lvl="1">
              <a:buClr>
                <a:srgbClr val="C00000"/>
              </a:buClr>
            </a:pPr>
            <a:r>
              <a:rPr lang="en-US" dirty="0"/>
              <a:t>email </a:t>
            </a:r>
            <a:r>
              <a:rPr lang="en-US" b="0" dirty="0"/>
              <a:t>messages</a:t>
            </a:r>
            <a:r>
              <a:rPr lang="en-US" dirty="0"/>
              <a:t> </a:t>
            </a:r>
          </a:p>
          <a:p>
            <a:pPr lvl="1">
              <a:buClr>
                <a:srgbClr val="C00000"/>
              </a:buClr>
            </a:pPr>
            <a:r>
              <a:rPr lang="en-US" dirty="0"/>
              <a:t>spreadsheets </a:t>
            </a:r>
          </a:p>
          <a:p>
            <a:pPr lvl="1">
              <a:buClr>
                <a:srgbClr val="C00000"/>
              </a:buClr>
            </a:pPr>
            <a:r>
              <a:rPr lang="en-US" dirty="0"/>
              <a:t>presentations </a:t>
            </a:r>
          </a:p>
          <a:p>
            <a:pPr lvl="1">
              <a:buClr>
                <a:srgbClr val="C00000"/>
              </a:buClr>
            </a:pPr>
            <a:r>
              <a:rPr lang="en-US" dirty="0"/>
              <a:t>podcasts </a:t>
            </a:r>
          </a:p>
          <a:p>
            <a:pPr lvl="1">
              <a:buClr>
                <a:srgbClr val="C00000"/>
              </a:buClr>
            </a:pPr>
            <a:r>
              <a:rPr lang="en-US" dirty="0"/>
              <a:t>images</a:t>
            </a:r>
            <a:endParaRPr lang="en-US" b="0" dirty="0"/>
          </a:p>
          <a:p>
            <a:pPr lvl="1">
              <a:buClr>
                <a:srgbClr val="C00000"/>
              </a:buClr>
            </a:pPr>
            <a:r>
              <a:rPr lang="en-US" dirty="0"/>
              <a:t>movies</a:t>
            </a:r>
            <a:endParaRPr lang="en-US" b="0" dirty="0"/>
          </a:p>
        </p:txBody>
      </p:sp>
      <p:pic>
        <p:nvPicPr>
          <p:cNvPr id="4" name="Content Placeholder 3" descr="Laptop with document folders on it's screen.">
            <a:extLst>
              <a:ext uri="{FF2B5EF4-FFF2-40B4-BE49-F238E27FC236}">
                <a16:creationId xmlns:a16="http://schemas.microsoft.com/office/drawing/2014/main" id="{DAC7BE6E-6C3F-498F-A585-C16019B0957F}"/>
              </a:ext>
            </a:extLst>
          </p:cNvPr>
          <p:cNvPicPr>
            <a:picLocks noGrp="1" noChangeAspect="1"/>
          </p:cNvPicPr>
          <p:nvPr>
            <p:ph sz="half" idx="2"/>
          </p:nvPr>
        </p:nvPicPr>
        <p:blipFill>
          <a:blip r:embed="rId3"/>
          <a:stretch>
            <a:fillRect/>
          </a:stretch>
        </p:blipFill>
        <p:spPr>
          <a:xfrm>
            <a:off x="5053825" y="1192405"/>
            <a:ext cx="7099027" cy="4732684"/>
          </a:xfrm>
        </p:spPr>
      </p:pic>
      <p:sp>
        <p:nvSpPr>
          <p:cNvPr id="7" name="Slide Number Placeholder 4">
            <a:extLst>
              <a:ext uri="{FF2B5EF4-FFF2-40B4-BE49-F238E27FC236}">
                <a16:creationId xmlns:a16="http://schemas.microsoft.com/office/drawing/2014/main" id="{3D3C035E-8493-4BF5-BA64-0DCD11F11B94}"/>
              </a:ext>
            </a:extLst>
          </p:cNvPr>
          <p:cNvSpPr>
            <a:spLocks noGrp="1"/>
          </p:cNvSpPr>
          <p:nvPr>
            <p:ph type="sldNum" sz="quarter" idx="10"/>
          </p:nvPr>
        </p:nvSpPr>
        <p:spPr/>
        <p:txBody>
          <a:bodyPr/>
          <a:lstStyle/>
          <a:p>
            <a:fld id="{105A3CBC-8A79-5140-907D-6E2A5A8F5F15}" type="slidenum">
              <a:rPr lang="en-US" smtClean="0"/>
              <a:t>23</a:t>
            </a:fld>
            <a:endParaRPr lang="en-US"/>
          </a:p>
        </p:txBody>
      </p:sp>
    </p:spTree>
    <p:extLst>
      <p:ext uri="{BB962C8B-B14F-4D97-AF65-F5344CB8AC3E}">
        <p14:creationId xmlns:p14="http://schemas.microsoft.com/office/powerpoint/2010/main" val="625023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F9FD-759B-4428-ACB9-1AB566276350}"/>
              </a:ext>
            </a:extLst>
          </p:cNvPr>
          <p:cNvSpPr>
            <a:spLocks noGrp="1"/>
          </p:cNvSpPr>
          <p:nvPr>
            <p:ph type="title"/>
          </p:nvPr>
        </p:nvSpPr>
        <p:spPr/>
        <p:txBody>
          <a:bodyPr/>
          <a:lstStyle/>
          <a:p>
            <a:r>
              <a:rPr lang="en-US" dirty="0"/>
              <a:t>Two Other 508 Definitions</a:t>
            </a:r>
          </a:p>
        </p:txBody>
      </p:sp>
      <p:sp>
        <p:nvSpPr>
          <p:cNvPr id="3" name="Content Placeholder 2">
            <a:extLst>
              <a:ext uri="{FF2B5EF4-FFF2-40B4-BE49-F238E27FC236}">
                <a16:creationId xmlns:a16="http://schemas.microsoft.com/office/drawing/2014/main" id="{B6A0880B-C3AB-433C-9DF6-396D75543043}"/>
              </a:ext>
            </a:extLst>
          </p:cNvPr>
          <p:cNvSpPr>
            <a:spLocks noGrp="1"/>
          </p:cNvSpPr>
          <p:nvPr>
            <p:ph sz="half" idx="1"/>
          </p:nvPr>
        </p:nvSpPr>
        <p:spPr>
          <a:xfrm>
            <a:off x="838200" y="1438182"/>
            <a:ext cx="5181600" cy="4984559"/>
          </a:xfrm>
        </p:spPr>
        <p:txBody>
          <a:bodyPr>
            <a:normAutofit/>
          </a:bodyPr>
          <a:lstStyle/>
          <a:p>
            <a:pPr>
              <a:buClr>
                <a:srgbClr val="C00000"/>
              </a:buClr>
            </a:pPr>
            <a:r>
              <a:rPr lang="en-US" dirty="0"/>
              <a:t>Non-Web Documents</a:t>
            </a:r>
          </a:p>
          <a:p>
            <a:pPr lvl="1">
              <a:buClr>
                <a:srgbClr val="C00000"/>
              </a:buClr>
            </a:pPr>
            <a:r>
              <a:rPr lang="en-US" b="0" dirty="0"/>
              <a:t>Document that is </a:t>
            </a:r>
            <a:r>
              <a:rPr lang="en-US" dirty="0">
                <a:solidFill>
                  <a:srgbClr val="C00000"/>
                </a:solidFill>
              </a:rPr>
              <a:t>not</a:t>
            </a:r>
            <a:r>
              <a:rPr lang="en-US" b="0" dirty="0"/>
              <a:t>: </a:t>
            </a:r>
          </a:p>
          <a:p>
            <a:pPr lvl="2">
              <a:buClr>
                <a:srgbClr val="C00000"/>
              </a:buClr>
            </a:pPr>
            <a:r>
              <a:rPr lang="en-US" b="0" dirty="0"/>
              <a:t>a Web page</a:t>
            </a:r>
          </a:p>
          <a:p>
            <a:pPr lvl="2">
              <a:buClr>
                <a:srgbClr val="C00000"/>
              </a:buClr>
            </a:pPr>
            <a:r>
              <a:rPr lang="en-US" b="0" dirty="0"/>
              <a:t>embedded in a Web page </a:t>
            </a:r>
          </a:p>
          <a:p>
            <a:pPr lvl="2">
              <a:buClr>
                <a:srgbClr val="C00000"/>
              </a:buClr>
            </a:pPr>
            <a:r>
              <a:rPr lang="en-US" b="0" dirty="0"/>
              <a:t>used in rendering pages</a:t>
            </a:r>
            <a:endParaRPr lang="en-US" dirty="0"/>
          </a:p>
          <a:p>
            <a:pPr>
              <a:buClr>
                <a:srgbClr val="C00000"/>
              </a:buClr>
            </a:pPr>
            <a:r>
              <a:rPr lang="en-US" dirty="0"/>
              <a:t>Non-Web Software</a:t>
            </a:r>
          </a:p>
          <a:p>
            <a:pPr lvl="1">
              <a:buClr>
                <a:srgbClr val="C00000"/>
              </a:buClr>
            </a:pPr>
            <a:r>
              <a:rPr lang="en-US" b="0" dirty="0"/>
              <a:t>Software that is </a:t>
            </a:r>
            <a:r>
              <a:rPr lang="en-US" dirty="0">
                <a:solidFill>
                  <a:srgbClr val="C00000"/>
                </a:solidFill>
              </a:rPr>
              <a:t>not</a:t>
            </a:r>
            <a:r>
              <a:rPr lang="en-US" b="0" dirty="0"/>
              <a:t>: </a:t>
            </a:r>
          </a:p>
          <a:p>
            <a:pPr lvl="2">
              <a:buClr>
                <a:srgbClr val="C00000"/>
              </a:buClr>
            </a:pPr>
            <a:r>
              <a:rPr lang="en-US" b="0" dirty="0"/>
              <a:t>a Web page </a:t>
            </a:r>
          </a:p>
          <a:p>
            <a:pPr lvl="2">
              <a:buClr>
                <a:srgbClr val="C00000"/>
              </a:buClr>
            </a:pPr>
            <a:r>
              <a:rPr lang="en-US" b="0" dirty="0"/>
              <a:t>embedded in a Web page  </a:t>
            </a:r>
          </a:p>
          <a:p>
            <a:pPr lvl="2">
              <a:buClr>
                <a:srgbClr val="C00000"/>
              </a:buClr>
            </a:pPr>
            <a:r>
              <a:rPr lang="en-US" b="0" dirty="0"/>
              <a:t>used in rendering pages </a:t>
            </a:r>
          </a:p>
          <a:p>
            <a:pPr lvl="2">
              <a:buClr>
                <a:srgbClr val="C00000"/>
              </a:buClr>
            </a:pPr>
            <a:r>
              <a:rPr lang="en-US" b="0" dirty="0"/>
              <a:t>used in functioning of </a:t>
            </a:r>
            <a:br>
              <a:rPr lang="en-US" b="0" dirty="0"/>
            </a:br>
            <a:r>
              <a:rPr lang="en-US" b="0" dirty="0"/>
              <a:t>Web pages</a:t>
            </a:r>
            <a:endParaRPr lang="en-US" dirty="0"/>
          </a:p>
        </p:txBody>
      </p:sp>
      <p:pic>
        <p:nvPicPr>
          <p:cNvPr id="7" name="Content Placeholder 3" descr="'Nope' cat.">
            <a:extLst>
              <a:ext uri="{FF2B5EF4-FFF2-40B4-BE49-F238E27FC236}">
                <a16:creationId xmlns:a16="http://schemas.microsoft.com/office/drawing/2014/main" id="{36DF71E5-AD89-4425-9267-B6CAF50889F0}"/>
              </a:ext>
            </a:extLst>
          </p:cNvPr>
          <p:cNvPicPr>
            <a:picLocks noGrp="1" noChangeAspect="1"/>
          </p:cNvPicPr>
          <p:nvPr>
            <p:ph sz="half" idx="2"/>
          </p:nvPr>
        </p:nvPicPr>
        <p:blipFill>
          <a:blip r:embed="rId3"/>
          <a:stretch>
            <a:fillRect/>
          </a:stretch>
        </p:blipFill>
        <p:spPr>
          <a:xfrm>
            <a:off x="6400800" y="1101681"/>
            <a:ext cx="4411744" cy="5047793"/>
          </a:xfrm>
        </p:spPr>
      </p:pic>
      <p:sp>
        <p:nvSpPr>
          <p:cNvPr id="5" name="Slide Number Placeholder 4">
            <a:extLst>
              <a:ext uri="{FF2B5EF4-FFF2-40B4-BE49-F238E27FC236}">
                <a16:creationId xmlns:a16="http://schemas.microsoft.com/office/drawing/2014/main" id="{075F80B3-80F3-41A9-B5AF-6A5801380064}"/>
              </a:ext>
            </a:extLst>
          </p:cNvPr>
          <p:cNvSpPr>
            <a:spLocks noGrp="1"/>
          </p:cNvSpPr>
          <p:nvPr>
            <p:ph type="sldNum" sz="quarter" idx="10"/>
          </p:nvPr>
        </p:nvSpPr>
        <p:spPr/>
        <p:txBody>
          <a:bodyPr/>
          <a:lstStyle/>
          <a:p>
            <a:fld id="{105A3CBC-8A79-5140-907D-6E2A5A8F5F15}" type="slidenum">
              <a:rPr lang="en-US" smtClean="0"/>
              <a:t>24</a:t>
            </a:fld>
            <a:endParaRPr lang="en-US"/>
          </a:p>
        </p:txBody>
      </p:sp>
    </p:spTree>
    <p:extLst>
      <p:ext uri="{BB962C8B-B14F-4D97-AF65-F5344CB8AC3E}">
        <p14:creationId xmlns:p14="http://schemas.microsoft.com/office/powerpoint/2010/main" val="3740233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BDCB-C91A-4E6F-919F-EFAD3ADD9A8C}"/>
              </a:ext>
            </a:extLst>
          </p:cNvPr>
          <p:cNvSpPr>
            <a:spLocks noGrp="1"/>
          </p:cNvSpPr>
          <p:nvPr>
            <p:ph type="title"/>
          </p:nvPr>
        </p:nvSpPr>
        <p:spPr/>
        <p:txBody>
          <a:bodyPr/>
          <a:lstStyle/>
          <a:p>
            <a:r>
              <a:rPr lang="en-US" dirty="0"/>
              <a:t>Which Begs the Question …..</a:t>
            </a:r>
          </a:p>
        </p:txBody>
      </p:sp>
      <p:pic>
        <p:nvPicPr>
          <p:cNvPr id="21" name="Content Placeholder 2" descr="Office 365, Facebook, GMAIL, SharePoint Online and in the Cloud">
            <a:extLst>
              <a:ext uri="{FF2B5EF4-FFF2-40B4-BE49-F238E27FC236}">
                <a16:creationId xmlns:a16="http://schemas.microsoft.com/office/drawing/2014/main" id="{50EAC185-DD9C-45A5-A745-B3C8DCD7151E}"/>
              </a:ext>
            </a:extLst>
          </p:cNvPr>
          <p:cNvPicPr>
            <a:picLocks noGrp="1" noChangeAspect="1"/>
          </p:cNvPicPr>
          <p:nvPr>
            <p:ph sz="half" idx="1"/>
          </p:nvPr>
        </p:nvPicPr>
        <p:blipFill>
          <a:blip r:embed="rId3"/>
          <a:stretch>
            <a:fillRect/>
          </a:stretch>
        </p:blipFill>
        <p:spPr>
          <a:xfrm>
            <a:off x="1553803" y="1209682"/>
            <a:ext cx="3857183" cy="5049715"/>
          </a:xfrm>
        </p:spPr>
      </p:pic>
      <p:sp>
        <p:nvSpPr>
          <p:cNvPr id="4" name="Content Placeholder 3">
            <a:extLst>
              <a:ext uri="{FF2B5EF4-FFF2-40B4-BE49-F238E27FC236}">
                <a16:creationId xmlns:a16="http://schemas.microsoft.com/office/drawing/2014/main" id="{AF1B76D0-27F2-41B5-92E0-B6DC9A780F4A}"/>
              </a:ext>
            </a:extLst>
          </p:cNvPr>
          <p:cNvSpPr>
            <a:spLocks noGrp="1"/>
          </p:cNvSpPr>
          <p:nvPr>
            <p:ph sz="half" idx="2"/>
          </p:nvPr>
        </p:nvSpPr>
        <p:spPr/>
        <p:txBody>
          <a:bodyPr>
            <a:normAutofit/>
          </a:bodyPr>
          <a:lstStyle/>
          <a:p>
            <a:pPr marL="0" indent="0">
              <a:buNone/>
            </a:pPr>
            <a:r>
              <a:rPr lang="en-US" dirty="0"/>
              <a:t>What is Web Software?</a:t>
            </a:r>
          </a:p>
          <a:p>
            <a:r>
              <a:rPr lang="en-US" dirty="0"/>
              <a:t>Web</a:t>
            </a:r>
            <a:r>
              <a:rPr lang="en-US" b="0" dirty="0"/>
              <a:t>-</a:t>
            </a:r>
            <a:r>
              <a:rPr lang="en-US" dirty="0"/>
              <a:t>software or web-app</a:t>
            </a:r>
            <a:r>
              <a:rPr lang="en-US" b="0" dirty="0"/>
              <a:t> is a client/server application that </a:t>
            </a:r>
            <a:r>
              <a:rPr lang="en-US" i="1" dirty="0">
                <a:solidFill>
                  <a:srgbClr val="C00000"/>
                </a:solidFill>
              </a:rPr>
              <a:t>runs in a web browser</a:t>
            </a:r>
            <a:r>
              <a:rPr lang="en-US" b="0" dirty="0"/>
              <a:t> via </a:t>
            </a:r>
            <a:r>
              <a:rPr lang="en-US" dirty="0"/>
              <a:t>http/https</a:t>
            </a:r>
            <a:r>
              <a:rPr lang="en-US" b="0" dirty="0"/>
              <a:t>. </a:t>
            </a:r>
          </a:p>
          <a:p>
            <a:r>
              <a:rPr lang="en-US" b="0" dirty="0"/>
              <a:t>Does </a:t>
            </a:r>
            <a:r>
              <a:rPr lang="en-US" dirty="0">
                <a:solidFill>
                  <a:srgbClr val="C00000"/>
                </a:solidFill>
              </a:rPr>
              <a:t>not</a:t>
            </a:r>
            <a:r>
              <a:rPr lang="en-US" b="0" dirty="0"/>
              <a:t> </a:t>
            </a:r>
            <a:r>
              <a:rPr lang="en-US" dirty="0"/>
              <a:t>need to be installed</a:t>
            </a:r>
            <a:r>
              <a:rPr lang="en-US" b="0" dirty="0"/>
              <a:t>. It only requires an internet connection.</a:t>
            </a:r>
          </a:p>
          <a:p>
            <a:r>
              <a:rPr lang="en-US" dirty="0"/>
              <a:t>Examples</a:t>
            </a:r>
            <a:r>
              <a:rPr lang="en-US" b="0" dirty="0"/>
              <a:t>: Office 365, Facebook, GMAIL, SharePoint Online/Cloud</a:t>
            </a:r>
            <a:endParaRPr lang="en-US" dirty="0"/>
          </a:p>
        </p:txBody>
      </p:sp>
      <p:sp>
        <p:nvSpPr>
          <p:cNvPr id="5" name="Slide Number Placeholder 4">
            <a:extLst>
              <a:ext uri="{FF2B5EF4-FFF2-40B4-BE49-F238E27FC236}">
                <a16:creationId xmlns:a16="http://schemas.microsoft.com/office/drawing/2014/main" id="{D068AEAE-9408-4FF8-BFEE-D8BF5D4A1D61}"/>
              </a:ext>
            </a:extLst>
          </p:cNvPr>
          <p:cNvSpPr>
            <a:spLocks noGrp="1"/>
          </p:cNvSpPr>
          <p:nvPr>
            <p:ph type="sldNum" sz="quarter" idx="10"/>
          </p:nvPr>
        </p:nvSpPr>
        <p:spPr/>
        <p:txBody>
          <a:bodyPr/>
          <a:lstStyle/>
          <a:p>
            <a:fld id="{105A3CBC-8A79-5140-907D-6E2A5A8F5F15}" type="slidenum">
              <a:rPr lang="en-US" smtClean="0"/>
              <a:t>25</a:t>
            </a:fld>
            <a:endParaRPr lang="en-US"/>
          </a:p>
        </p:txBody>
      </p:sp>
    </p:spTree>
    <p:extLst>
      <p:ext uri="{BB962C8B-B14F-4D97-AF65-F5344CB8AC3E}">
        <p14:creationId xmlns:p14="http://schemas.microsoft.com/office/powerpoint/2010/main" val="365122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74B0-ED9E-4AFF-A681-E90CF91F9E23}"/>
              </a:ext>
            </a:extLst>
          </p:cNvPr>
          <p:cNvSpPr>
            <a:spLocks noGrp="1"/>
          </p:cNvSpPr>
          <p:nvPr>
            <p:ph type="title"/>
          </p:nvPr>
        </p:nvSpPr>
        <p:spPr/>
        <p:txBody>
          <a:bodyPr/>
          <a:lstStyle/>
          <a:p>
            <a:r>
              <a:rPr lang="en-US" dirty="0"/>
              <a:t>…. and this Question …</a:t>
            </a:r>
          </a:p>
        </p:txBody>
      </p:sp>
      <p:sp>
        <p:nvSpPr>
          <p:cNvPr id="3" name="Content Placeholder 2">
            <a:extLst>
              <a:ext uri="{FF2B5EF4-FFF2-40B4-BE49-F238E27FC236}">
                <a16:creationId xmlns:a16="http://schemas.microsoft.com/office/drawing/2014/main" id="{69D2695C-076F-4286-898B-39622DED8036}"/>
              </a:ext>
            </a:extLst>
          </p:cNvPr>
          <p:cNvSpPr>
            <a:spLocks noGrp="1"/>
          </p:cNvSpPr>
          <p:nvPr>
            <p:ph sz="half" idx="1"/>
          </p:nvPr>
        </p:nvSpPr>
        <p:spPr/>
        <p:txBody>
          <a:bodyPr>
            <a:normAutofit/>
          </a:bodyPr>
          <a:lstStyle/>
          <a:p>
            <a:pPr marL="0" indent="0">
              <a:buNone/>
            </a:pPr>
            <a:r>
              <a:rPr lang="en-US" sz="3200" dirty="0"/>
              <a:t>What is a Web Document?</a:t>
            </a:r>
          </a:p>
          <a:p>
            <a:r>
              <a:rPr lang="en-US" sz="3200" b="0" dirty="0"/>
              <a:t>Document that </a:t>
            </a:r>
            <a:r>
              <a:rPr lang="en-US" sz="3200" i="1" dirty="0">
                <a:solidFill>
                  <a:srgbClr val="C00000"/>
                </a:solidFill>
              </a:rPr>
              <a:t>runs in a web browser</a:t>
            </a:r>
            <a:r>
              <a:rPr lang="en-US" sz="3200" b="0" dirty="0"/>
              <a:t> via </a:t>
            </a:r>
            <a:r>
              <a:rPr lang="en-US" sz="3200" dirty="0"/>
              <a:t>http/https</a:t>
            </a:r>
            <a:endParaRPr lang="en-US" sz="3200" b="0" dirty="0"/>
          </a:p>
          <a:p>
            <a:pPr lvl="1"/>
            <a:r>
              <a:rPr lang="en-US" sz="2800" dirty="0"/>
              <a:t>Examples</a:t>
            </a:r>
            <a:r>
              <a:rPr lang="en-US" sz="2800" b="0" dirty="0"/>
              <a:t>: Google Docs, Office 365 documents, media</a:t>
            </a:r>
          </a:p>
          <a:p>
            <a:r>
              <a:rPr lang="en-US" sz="3200" b="0" dirty="0"/>
              <a:t>Web page</a:t>
            </a:r>
          </a:p>
          <a:p>
            <a:r>
              <a:rPr lang="en-US" sz="3200" b="0" dirty="0"/>
              <a:t>Any document embedded in a web page </a:t>
            </a:r>
          </a:p>
        </p:txBody>
      </p:sp>
      <p:pic>
        <p:nvPicPr>
          <p:cNvPr id="15" name="Content Placeholder 3" descr="Office 365, Google Docs, and a Facebook Login/Sign-up page.">
            <a:extLst>
              <a:ext uri="{FF2B5EF4-FFF2-40B4-BE49-F238E27FC236}">
                <a16:creationId xmlns:a16="http://schemas.microsoft.com/office/drawing/2014/main" id="{6A726EB6-7E4C-4607-8B32-6642DD79D3B3}"/>
              </a:ext>
            </a:extLst>
          </p:cNvPr>
          <p:cNvPicPr>
            <a:picLocks noGrp="1" noChangeAspect="1"/>
          </p:cNvPicPr>
          <p:nvPr>
            <p:ph sz="half" idx="2"/>
          </p:nvPr>
        </p:nvPicPr>
        <p:blipFill>
          <a:blip r:embed="rId3"/>
          <a:stretch>
            <a:fillRect/>
          </a:stretch>
        </p:blipFill>
        <p:spPr>
          <a:xfrm>
            <a:off x="6391373" y="673656"/>
            <a:ext cx="4845378" cy="5496957"/>
          </a:xfrm>
        </p:spPr>
      </p:pic>
      <p:sp>
        <p:nvSpPr>
          <p:cNvPr id="5" name="Slide Number Placeholder 4">
            <a:extLst>
              <a:ext uri="{FF2B5EF4-FFF2-40B4-BE49-F238E27FC236}">
                <a16:creationId xmlns:a16="http://schemas.microsoft.com/office/drawing/2014/main" id="{B53DC5C7-A564-4C23-AA13-9E5D61FBA221}"/>
              </a:ext>
            </a:extLst>
          </p:cNvPr>
          <p:cNvSpPr>
            <a:spLocks noGrp="1"/>
          </p:cNvSpPr>
          <p:nvPr>
            <p:ph type="sldNum" sz="quarter" idx="10"/>
          </p:nvPr>
        </p:nvSpPr>
        <p:spPr/>
        <p:txBody>
          <a:bodyPr/>
          <a:lstStyle/>
          <a:p>
            <a:fld id="{105A3CBC-8A79-5140-907D-6E2A5A8F5F15}" type="slidenum">
              <a:rPr lang="en-US" smtClean="0"/>
              <a:t>26</a:t>
            </a:fld>
            <a:endParaRPr lang="en-US"/>
          </a:p>
        </p:txBody>
      </p:sp>
    </p:spTree>
    <p:extLst>
      <p:ext uri="{BB962C8B-B14F-4D97-AF65-F5344CB8AC3E}">
        <p14:creationId xmlns:p14="http://schemas.microsoft.com/office/powerpoint/2010/main" val="1526772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1BCC-BAF3-412E-9D89-05D1E9DCF5C7}"/>
              </a:ext>
            </a:extLst>
          </p:cNvPr>
          <p:cNvSpPr>
            <a:spLocks noGrp="1"/>
          </p:cNvSpPr>
          <p:nvPr>
            <p:ph type="title"/>
          </p:nvPr>
        </p:nvSpPr>
        <p:spPr/>
        <p:txBody>
          <a:bodyPr/>
          <a:lstStyle/>
          <a:p>
            <a:r>
              <a:rPr lang="en-US" dirty="0"/>
              <a:t>Overview of the Revised Standards</a:t>
            </a:r>
          </a:p>
        </p:txBody>
      </p:sp>
      <p:sp>
        <p:nvSpPr>
          <p:cNvPr id="3" name="Text Placeholder 2">
            <a:extLst>
              <a:ext uri="{FF2B5EF4-FFF2-40B4-BE49-F238E27FC236}">
                <a16:creationId xmlns:a16="http://schemas.microsoft.com/office/drawing/2014/main" id="{A0CC7204-4CD4-4A40-9E09-AB1C13C43AA9}"/>
              </a:ext>
            </a:extLst>
          </p:cNvPr>
          <p:cNvSpPr>
            <a:spLocks noGrp="1"/>
          </p:cNvSpPr>
          <p:nvPr>
            <p:ph type="body" idx="1"/>
          </p:nvPr>
        </p:nvSpPr>
        <p:spPr/>
        <p:txBody>
          <a:bodyPr/>
          <a:lstStyle/>
          <a:p>
            <a:endParaRPr lang="en-US"/>
          </a:p>
        </p:txBody>
      </p:sp>
      <p:pic>
        <p:nvPicPr>
          <p:cNvPr id="10" name="Picture Placeholder 3" descr="Section 508 - Section 255">
            <a:extLst>
              <a:ext uri="{FF2B5EF4-FFF2-40B4-BE49-F238E27FC236}">
                <a16:creationId xmlns:a16="http://schemas.microsoft.com/office/drawing/2014/main" id="{937EE5B4-DD8A-480A-A43F-4A3F87C7334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8" b="2338"/>
          <a:stretch>
            <a:fillRect/>
          </a:stretch>
        </p:blipFill>
        <p:spPr>
          <a:xfrm>
            <a:off x="8428038" y="3429000"/>
            <a:ext cx="3251200" cy="3086100"/>
          </a:xfrm>
        </p:spPr>
      </p:pic>
    </p:spTree>
    <p:extLst>
      <p:ext uri="{BB962C8B-B14F-4D97-AF65-F5344CB8AC3E}">
        <p14:creationId xmlns:p14="http://schemas.microsoft.com/office/powerpoint/2010/main" val="2249318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a:t>Revised 508/255: Appendices &amp; Chapters</a:t>
            </a:r>
          </a:p>
        </p:txBody>
      </p:sp>
      <p:sp>
        <p:nvSpPr>
          <p:cNvPr id="2" name="Content Placeholder 2">
            <a:extLst>
              <a:ext uri="{FF2B5EF4-FFF2-40B4-BE49-F238E27FC236}">
                <a16:creationId xmlns:a16="http://schemas.microsoft.com/office/drawing/2014/main" id="{9E178333-B504-4CCF-AB07-91CA625A204B}"/>
              </a:ext>
            </a:extLst>
          </p:cNvPr>
          <p:cNvSpPr>
            <a:spLocks noGrp="1"/>
          </p:cNvSpPr>
          <p:nvPr>
            <p:ph sz="half" idx="1"/>
          </p:nvPr>
        </p:nvSpPr>
        <p:spPr/>
        <p:txBody>
          <a:bodyPr>
            <a:noAutofit/>
          </a:bodyPr>
          <a:lstStyle/>
          <a:p>
            <a:pPr marL="0" indent="0">
              <a:buNone/>
            </a:pPr>
            <a:r>
              <a:rPr lang="en-US" dirty="0"/>
              <a:t>Organized by 3 </a:t>
            </a:r>
            <a:r>
              <a:rPr lang="en-US" dirty="0">
                <a:solidFill>
                  <a:srgbClr val="C00000"/>
                </a:solidFill>
              </a:rPr>
              <a:t>Appendices</a:t>
            </a:r>
            <a:r>
              <a:rPr lang="en-US" dirty="0">
                <a:solidFill>
                  <a:srgbClr val="0F3D81"/>
                </a:solidFill>
              </a:rPr>
              <a:t> </a:t>
            </a:r>
            <a:r>
              <a:rPr lang="en-US" dirty="0"/>
              <a:t>and 7 </a:t>
            </a:r>
            <a:r>
              <a:rPr lang="en-US" dirty="0">
                <a:solidFill>
                  <a:srgbClr val="C00000"/>
                </a:solidFill>
              </a:rPr>
              <a:t>Chapters</a:t>
            </a:r>
            <a:r>
              <a:rPr lang="en-US" dirty="0"/>
              <a:t>:</a:t>
            </a:r>
          </a:p>
          <a:p>
            <a:pPr marL="457200" indent="-457200">
              <a:buClr>
                <a:srgbClr val="C00000"/>
              </a:buClr>
              <a:buFont typeface="+mj-lt"/>
              <a:buAutoNum type="arabicPeriod"/>
            </a:pPr>
            <a:r>
              <a:rPr lang="en-US" sz="2400" dirty="0"/>
              <a:t>Application &amp; Administration </a:t>
            </a:r>
            <a:br>
              <a:rPr lang="en-US" sz="2400" dirty="0"/>
            </a:br>
            <a:r>
              <a:rPr lang="en-US" sz="2400" dirty="0"/>
              <a:t>(508 &amp; 255)</a:t>
            </a:r>
          </a:p>
          <a:p>
            <a:pPr marL="457200" indent="-457200">
              <a:buClr>
                <a:srgbClr val="C00000"/>
              </a:buClr>
              <a:buFont typeface="+mj-lt"/>
              <a:buAutoNum type="arabicPeriod"/>
            </a:pPr>
            <a:r>
              <a:rPr lang="en-US" sz="2400" dirty="0"/>
              <a:t>Scoping Requirements (508 &amp; 255) </a:t>
            </a:r>
          </a:p>
          <a:p>
            <a:pPr marL="457200" indent="-457200">
              <a:buClr>
                <a:srgbClr val="C00000"/>
              </a:buClr>
              <a:buFont typeface="+mj-lt"/>
              <a:buAutoNum type="arabicPeriod"/>
            </a:pPr>
            <a:r>
              <a:rPr lang="en-US" sz="2400" dirty="0"/>
              <a:t>FPC</a:t>
            </a:r>
          </a:p>
          <a:p>
            <a:pPr marL="457200" indent="-457200">
              <a:buClr>
                <a:srgbClr val="C00000"/>
              </a:buClr>
              <a:buFont typeface="+mj-lt"/>
              <a:buAutoNum type="arabicPeriod"/>
            </a:pPr>
            <a:r>
              <a:rPr lang="en-US" sz="2400" dirty="0"/>
              <a:t>Hardware</a:t>
            </a:r>
          </a:p>
          <a:p>
            <a:pPr marL="457200" indent="-457200">
              <a:buClr>
                <a:srgbClr val="C00000"/>
              </a:buClr>
              <a:buFont typeface="+mj-lt"/>
              <a:buAutoNum type="arabicPeriod"/>
            </a:pPr>
            <a:r>
              <a:rPr lang="en-US" sz="2400" dirty="0"/>
              <a:t>Software</a:t>
            </a:r>
          </a:p>
          <a:p>
            <a:pPr marL="457200" indent="-457200">
              <a:buClr>
                <a:srgbClr val="C00000"/>
              </a:buClr>
              <a:buFont typeface="+mj-lt"/>
              <a:buAutoNum type="arabicPeriod"/>
            </a:pPr>
            <a:r>
              <a:rPr lang="en-US" sz="2400" dirty="0"/>
              <a:t>Support Documentation </a:t>
            </a:r>
            <a:br>
              <a:rPr lang="en-US" sz="2400" dirty="0"/>
            </a:br>
            <a:r>
              <a:rPr lang="en-US" sz="2400" dirty="0"/>
              <a:t>&amp; Services</a:t>
            </a:r>
          </a:p>
          <a:p>
            <a:pPr marL="457200" indent="-457200">
              <a:buClr>
                <a:srgbClr val="C00000"/>
              </a:buClr>
              <a:buFont typeface="+mj-lt"/>
              <a:buAutoNum type="arabicPeriod"/>
            </a:pPr>
            <a:r>
              <a:rPr lang="en-US" sz="2400" dirty="0"/>
              <a:t>Referenced Standards</a:t>
            </a:r>
          </a:p>
        </p:txBody>
      </p:sp>
      <p:pic>
        <p:nvPicPr>
          <p:cNvPr id="13" name="Content Placeholder 3" descr="ICT touched by a hand">
            <a:extLst>
              <a:ext uri="{FF2B5EF4-FFF2-40B4-BE49-F238E27FC236}">
                <a16:creationId xmlns:a16="http://schemas.microsoft.com/office/drawing/2014/main" id="{CF175071-BA30-4CC2-B1D4-5FD25131FC87}"/>
              </a:ext>
            </a:extLst>
          </p:cNvPr>
          <p:cNvPicPr>
            <a:picLocks noGrp="1" noChangeAspect="1"/>
          </p:cNvPicPr>
          <p:nvPr>
            <p:ph sz="half" idx="2"/>
          </p:nvPr>
        </p:nvPicPr>
        <p:blipFill>
          <a:blip r:embed="rId3"/>
          <a:stretch>
            <a:fillRect/>
          </a:stretch>
        </p:blipFill>
        <p:spPr>
          <a:xfrm>
            <a:off x="6172201" y="1231513"/>
            <a:ext cx="4857159" cy="4823661"/>
          </a:xfrm>
        </p:spPr>
      </p:pic>
      <p:sp>
        <p:nvSpPr>
          <p:cNvPr id="4" name="Footer Placeholder 4" hidden="1"/>
          <p:cNvSpPr>
            <a:spLocks noGrp="1"/>
          </p:cNvSpPr>
          <p:nvPr>
            <p:ph type="ftr" sz="quarter" idx="4294967295"/>
          </p:nvPr>
        </p:nvSpPr>
        <p:spPr/>
        <p:txBody>
          <a:bodyPr/>
          <a:lstStyle/>
          <a:p>
            <a:endParaRPr lang="en-US" altLang="en-US" dirty="0"/>
          </a:p>
        </p:txBody>
      </p:sp>
      <p:sp>
        <p:nvSpPr>
          <p:cNvPr id="5" name="Slide Number Placeholder 5"/>
          <p:cNvSpPr>
            <a:spLocks noGrp="1"/>
          </p:cNvSpPr>
          <p:nvPr>
            <p:ph type="sldNum" sz="quarter" idx="10"/>
          </p:nvPr>
        </p:nvSpPr>
        <p:spPr/>
        <p:txBody>
          <a:bodyPr/>
          <a:lstStyle/>
          <a:p>
            <a:fld id="{2DB8C68E-CEAF-4F3D-8B9B-924B26E46431}" type="slidenum">
              <a:rPr lang="en-US" altLang="en-US" smtClean="0"/>
              <a:pPr/>
              <a:t>28</a:t>
            </a:fld>
            <a:endParaRPr lang="en-US" altLang="en-US" dirty="0"/>
          </a:p>
        </p:txBody>
      </p:sp>
    </p:spTree>
    <p:extLst>
      <p:ext uri="{BB962C8B-B14F-4D97-AF65-F5344CB8AC3E}">
        <p14:creationId xmlns:p14="http://schemas.microsoft.com/office/powerpoint/2010/main" val="496464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BCE5-3A71-404F-AB68-E870C5B5B4A0}"/>
              </a:ext>
            </a:extLst>
          </p:cNvPr>
          <p:cNvSpPr>
            <a:spLocks noGrp="1"/>
          </p:cNvSpPr>
          <p:nvPr>
            <p:ph type="title"/>
          </p:nvPr>
        </p:nvSpPr>
        <p:spPr>
          <a:xfrm>
            <a:off x="838200" y="104441"/>
            <a:ext cx="10515600" cy="1004835"/>
          </a:xfrm>
        </p:spPr>
        <p:txBody>
          <a:bodyPr/>
          <a:lstStyle/>
          <a:p>
            <a:pPr algn="r"/>
            <a:r>
              <a:rPr lang="en-US" dirty="0"/>
              <a:t>Standard Structure</a:t>
            </a:r>
          </a:p>
        </p:txBody>
      </p:sp>
      <p:sp>
        <p:nvSpPr>
          <p:cNvPr id="3" name="Content Placeholder 2">
            <a:extLst>
              <a:ext uri="{FF2B5EF4-FFF2-40B4-BE49-F238E27FC236}">
                <a16:creationId xmlns:a16="http://schemas.microsoft.com/office/drawing/2014/main" id="{743E231B-E67C-4D74-BC5D-682BAD6DF790}"/>
              </a:ext>
            </a:extLst>
          </p:cNvPr>
          <p:cNvSpPr>
            <a:spLocks noGrp="1"/>
          </p:cNvSpPr>
          <p:nvPr>
            <p:ph sz="half" idx="1"/>
          </p:nvPr>
        </p:nvSpPr>
        <p:spPr>
          <a:xfrm>
            <a:off x="838200" y="-9860"/>
            <a:ext cx="5181600" cy="6482862"/>
          </a:xfrm>
        </p:spPr>
        <p:txBody>
          <a:bodyPr>
            <a:normAutofit fontScale="40000" lnSpcReduction="20000"/>
          </a:bodyPr>
          <a:lstStyle/>
          <a:p>
            <a:r>
              <a:rPr lang="en-US" sz="4500" dirty="0">
                <a:solidFill>
                  <a:srgbClr val="C00000"/>
                </a:solidFill>
              </a:rPr>
              <a:t>Appendix A</a:t>
            </a:r>
            <a:br>
              <a:rPr lang="en-US" sz="4500" dirty="0">
                <a:solidFill>
                  <a:srgbClr val="C00000"/>
                </a:solidFill>
              </a:rPr>
            </a:br>
            <a:r>
              <a:rPr lang="en-US" sz="4500" dirty="0"/>
              <a:t>Section</a:t>
            </a:r>
            <a:r>
              <a:rPr lang="en-US" sz="4500" dirty="0">
                <a:solidFill>
                  <a:srgbClr val="0F3D81"/>
                </a:solidFill>
              </a:rPr>
              <a:t> </a:t>
            </a:r>
            <a:r>
              <a:rPr lang="en-US" sz="4500" dirty="0">
                <a:solidFill>
                  <a:srgbClr val="387C2B"/>
                </a:solidFill>
              </a:rPr>
              <a:t>508</a:t>
            </a:r>
            <a:r>
              <a:rPr lang="en-US" sz="4500" dirty="0">
                <a:solidFill>
                  <a:srgbClr val="0F3D81"/>
                </a:solidFill>
              </a:rPr>
              <a:t> </a:t>
            </a:r>
            <a:r>
              <a:rPr lang="en-US" sz="4500" dirty="0"/>
              <a:t>of Rehabilitation Act</a:t>
            </a:r>
            <a:br>
              <a:rPr lang="en-US" sz="4900" dirty="0"/>
            </a:br>
            <a:r>
              <a:rPr lang="en-US" sz="2500" dirty="0"/>
              <a:t>Chapter provisions have an ‘E’ at beginning (E101, etc.). </a:t>
            </a:r>
            <a:br>
              <a:rPr lang="en-US" sz="2500" dirty="0">
                <a:solidFill>
                  <a:srgbClr val="0F3D81"/>
                </a:solidFill>
              </a:rPr>
            </a:br>
            <a:r>
              <a:rPr lang="en-US" sz="2500" i="1" dirty="0">
                <a:solidFill>
                  <a:srgbClr val="C00000"/>
                </a:solidFill>
              </a:rPr>
              <a:t>Federal Government</a:t>
            </a:r>
          </a:p>
          <a:p>
            <a:pPr lvl="1"/>
            <a:r>
              <a:rPr lang="en-US" sz="4000" u="sng" dirty="0">
                <a:solidFill>
                  <a:srgbClr val="387C2B"/>
                </a:solidFill>
              </a:rPr>
              <a:t>508</a:t>
            </a:r>
            <a:r>
              <a:rPr lang="en-US" sz="4000" u="sng" dirty="0"/>
              <a:t> Chapter 1</a:t>
            </a:r>
            <a:r>
              <a:rPr lang="en-US" sz="4000" dirty="0"/>
              <a:t>: </a:t>
            </a:r>
            <a:br>
              <a:rPr lang="en-US" sz="4000" dirty="0"/>
            </a:br>
            <a:r>
              <a:rPr lang="en-US" sz="4000" dirty="0"/>
              <a:t>Application and Administration </a:t>
            </a:r>
          </a:p>
          <a:p>
            <a:pPr lvl="2"/>
            <a:r>
              <a:rPr lang="en-US" sz="2300" dirty="0">
                <a:hlinkClick r:id="rId3"/>
              </a:rPr>
              <a:t>E101 Genera</a:t>
            </a:r>
            <a:r>
              <a:rPr lang="en-US" sz="2300" dirty="0"/>
              <a:t>l</a:t>
            </a:r>
          </a:p>
          <a:p>
            <a:pPr lvl="2"/>
            <a:r>
              <a:rPr lang="en-US" sz="2300" dirty="0">
                <a:hlinkClick r:id="rId4"/>
              </a:rPr>
              <a:t>E102 Referenced Standards</a:t>
            </a:r>
            <a:endParaRPr lang="en-US" sz="2300" dirty="0"/>
          </a:p>
          <a:p>
            <a:pPr lvl="2"/>
            <a:r>
              <a:rPr lang="en-US" sz="2300" dirty="0">
                <a:hlinkClick r:id="rId5"/>
              </a:rPr>
              <a:t>E103 Definitions</a:t>
            </a:r>
            <a:br>
              <a:rPr lang="en-US" sz="1200" dirty="0"/>
            </a:br>
            <a:endParaRPr lang="en-US" sz="1200" dirty="0"/>
          </a:p>
          <a:p>
            <a:pPr lvl="1"/>
            <a:r>
              <a:rPr lang="en-US" sz="4000" u="sng" dirty="0">
                <a:solidFill>
                  <a:srgbClr val="387C2B"/>
                </a:solidFill>
              </a:rPr>
              <a:t>508</a:t>
            </a:r>
            <a:r>
              <a:rPr lang="en-US" sz="4000" u="sng" dirty="0"/>
              <a:t> Chapter 2</a:t>
            </a:r>
            <a:r>
              <a:rPr lang="en-US" sz="4000" dirty="0"/>
              <a:t>: </a:t>
            </a:r>
            <a:br>
              <a:rPr lang="en-US" sz="4000" dirty="0"/>
            </a:br>
            <a:r>
              <a:rPr lang="en-US" sz="4000" dirty="0"/>
              <a:t>Scoping Requirements</a:t>
            </a:r>
          </a:p>
          <a:p>
            <a:pPr lvl="2"/>
            <a:r>
              <a:rPr lang="en-US" sz="2300" dirty="0">
                <a:hlinkClick r:id="rId6"/>
              </a:rPr>
              <a:t>E201 Application</a:t>
            </a:r>
            <a:endParaRPr lang="en-US" sz="2300" dirty="0"/>
          </a:p>
          <a:p>
            <a:pPr lvl="2"/>
            <a:r>
              <a:rPr lang="en-US" sz="2300" u="sng" dirty="0">
                <a:hlinkClick r:id="rId7"/>
              </a:rPr>
              <a:t>E202 General Exceptions</a:t>
            </a:r>
            <a:endParaRPr lang="en-US" sz="2300" u="sng" dirty="0"/>
          </a:p>
          <a:p>
            <a:pPr lvl="2"/>
            <a:r>
              <a:rPr lang="it-IT" sz="2300" dirty="0">
                <a:hlinkClick r:id="rId8"/>
              </a:rPr>
              <a:t>E204 Functional Performance Criteria</a:t>
            </a:r>
            <a:endParaRPr lang="it-IT" sz="2300" dirty="0"/>
          </a:p>
          <a:p>
            <a:pPr lvl="2"/>
            <a:r>
              <a:rPr lang="it-IT" sz="2300" dirty="0">
                <a:hlinkClick r:id="rId9"/>
              </a:rPr>
              <a:t>E205 Electronic Content</a:t>
            </a:r>
            <a:endParaRPr lang="it-IT" sz="2300" dirty="0"/>
          </a:p>
          <a:p>
            <a:pPr lvl="2"/>
            <a:r>
              <a:rPr lang="it-IT" sz="2300" dirty="0">
                <a:hlinkClick r:id="rId10"/>
              </a:rPr>
              <a:t>E206 Hardware</a:t>
            </a:r>
            <a:endParaRPr lang="it-IT" sz="2300" dirty="0"/>
          </a:p>
          <a:p>
            <a:pPr lvl="2"/>
            <a:r>
              <a:rPr lang="it-IT" sz="2300" u="sng" dirty="0">
                <a:hlinkClick r:id="rId11"/>
              </a:rPr>
              <a:t>E207 Software</a:t>
            </a:r>
            <a:endParaRPr lang="it-IT" sz="2300" u="sng" dirty="0"/>
          </a:p>
          <a:p>
            <a:pPr lvl="2"/>
            <a:r>
              <a:rPr lang="it-IT" sz="2300" dirty="0">
                <a:hlinkClick r:id="rId12"/>
              </a:rPr>
              <a:t>E208 Support Documentation and Services</a:t>
            </a:r>
            <a:br>
              <a:rPr lang="en-US" sz="2500" u="sng" dirty="0"/>
            </a:br>
            <a:br>
              <a:rPr lang="en-US" sz="1600" u="sng" dirty="0"/>
            </a:br>
            <a:endParaRPr lang="en-US" sz="1600" u="sng" dirty="0"/>
          </a:p>
          <a:p>
            <a:r>
              <a:rPr lang="en-US" sz="4500" dirty="0">
                <a:solidFill>
                  <a:srgbClr val="C00000"/>
                </a:solidFill>
              </a:rPr>
              <a:t>Appendix B</a:t>
            </a:r>
            <a:br>
              <a:rPr lang="en-US" sz="4500" dirty="0">
                <a:solidFill>
                  <a:srgbClr val="C00000"/>
                </a:solidFill>
              </a:rPr>
            </a:br>
            <a:r>
              <a:rPr lang="en-US" sz="4500" dirty="0"/>
              <a:t>Section</a:t>
            </a:r>
            <a:r>
              <a:rPr lang="en-US" sz="4500" dirty="0">
                <a:solidFill>
                  <a:srgbClr val="0F3D81"/>
                </a:solidFill>
              </a:rPr>
              <a:t> </a:t>
            </a:r>
            <a:r>
              <a:rPr lang="en-US" sz="4500" dirty="0">
                <a:solidFill>
                  <a:srgbClr val="7030A0"/>
                </a:solidFill>
              </a:rPr>
              <a:t>255</a:t>
            </a:r>
            <a:r>
              <a:rPr lang="en-US" sz="4500" dirty="0">
                <a:solidFill>
                  <a:srgbClr val="0F3D81"/>
                </a:solidFill>
              </a:rPr>
              <a:t> </a:t>
            </a:r>
            <a:r>
              <a:rPr lang="en-US" sz="4500" dirty="0"/>
              <a:t>of Communications Act</a:t>
            </a:r>
            <a:br>
              <a:rPr lang="en-US" sz="4500" dirty="0"/>
            </a:br>
            <a:r>
              <a:rPr lang="en-US" sz="2500" dirty="0"/>
              <a:t>Chapter provisions have an ‘C’ at beginning (C101, etc.). </a:t>
            </a:r>
            <a:br>
              <a:rPr lang="en-US" sz="2500" dirty="0"/>
            </a:br>
            <a:r>
              <a:rPr lang="en-US" i="1" dirty="0">
                <a:solidFill>
                  <a:srgbClr val="C00000"/>
                </a:solidFill>
              </a:rPr>
              <a:t>Manufacturers</a:t>
            </a:r>
            <a:endParaRPr lang="en-US" sz="2500" i="1" dirty="0">
              <a:solidFill>
                <a:srgbClr val="C00000"/>
              </a:solidFill>
            </a:endParaRPr>
          </a:p>
          <a:p>
            <a:pPr lvl="1"/>
            <a:r>
              <a:rPr lang="en-US" sz="4000" u="sng" dirty="0">
                <a:solidFill>
                  <a:srgbClr val="7030A0"/>
                </a:solidFill>
              </a:rPr>
              <a:t>255</a:t>
            </a:r>
            <a:r>
              <a:rPr lang="en-US" sz="4000" u="sng" dirty="0"/>
              <a:t> Chapter 1</a:t>
            </a:r>
            <a:r>
              <a:rPr lang="en-US" sz="4000" dirty="0"/>
              <a:t>: </a:t>
            </a:r>
            <a:br>
              <a:rPr lang="en-US" sz="4000" dirty="0"/>
            </a:br>
            <a:r>
              <a:rPr lang="en-US" sz="4000" dirty="0"/>
              <a:t>Application and Administration</a:t>
            </a:r>
          </a:p>
          <a:p>
            <a:pPr lvl="2"/>
            <a:r>
              <a:rPr lang="en-US" sz="2300" u="sng" dirty="0">
                <a:hlinkClick r:id="rId13"/>
              </a:rPr>
              <a:t>C101 General</a:t>
            </a:r>
            <a:endParaRPr lang="en-US" sz="2300" u="sng" dirty="0"/>
          </a:p>
          <a:p>
            <a:pPr lvl="2"/>
            <a:r>
              <a:rPr lang="en-US" sz="2300" dirty="0">
                <a:hlinkClick r:id="rId14"/>
              </a:rPr>
              <a:t>C102 Referenced Standards</a:t>
            </a:r>
            <a:endParaRPr lang="en-US" sz="2300" dirty="0"/>
          </a:p>
          <a:p>
            <a:pPr lvl="2"/>
            <a:r>
              <a:rPr lang="en-US" sz="2300" dirty="0">
                <a:hlinkClick r:id="rId15"/>
              </a:rPr>
              <a:t>C103 Definitions</a:t>
            </a:r>
            <a:br>
              <a:rPr lang="en-US" sz="2500" dirty="0"/>
            </a:br>
            <a:endParaRPr lang="en-US" sz="2500" dirty="0"/>
          </a:p>
          <a:p>
            <a:pPr lvl="1"/>
            <a:r>
              <a:rPr lang="en-US" sz="4000" u="sng" dirty="0">
                <a:solidFill>
                  <a:srgbClr val="7030A0"/>
                </a:solidFill>
              </a:rPr>
              <a:t>255</a:t>
            </a:r>
            <a:r>
              <a:rPr lang="en-US" sz="4000" u="sng" dirty="0"/>
              <a:t> Chapter 2</a:t>
            </a:r>
            <a:r>
              <a:rPr lang="en-US" sz="4000" dirty="0"/>
              <a:t>: </a:t>
            </a:r>
            <a:br>
              <a:rPr lang="en-US" sz="4000" dirty="0"/>
            </a:br>
            <a:r>
              <a:rPr lang="en-US" sz="4000" dirty="0"/>
              <a:t>Scoping Requirements</a:t>
            </a:r>
          </a:p>
          <a:p>
            <a:pPr lvl="2"/>
            <a:r>
              <a:rPr lang="en-US" sz="2300" dirty="0">
                <a:hlinkClick r:id="rId16"/>
              </a:rPr>
              <a:t>C201 Application</a:t>
            </a:r>
            <a:endParaRPr lang="en-US" sz="2300" dirty="0"/>
          </a:p>
          <a:p>
            <a:pPr lvl="2"/>
            <a:r>
              <a:rPr lang="en-US" sz="2300" dirty="0">
                <a:hlinkClick r:id="rId17"/>
              </a:rPr>
              <a:t>C202 FPC</a:t>
            </a:r>
            <a:endParaRPr lang="en-US" sz="2300" dirty="0"/>
          </a:p>
          <a:p>
            <a:pPr lvl="2"/>
            <a:r>
              <a:rPr lang="en-US" sz="2300" dirty="0">
                <a:hlinkClick r:id="rId18"/>
              </a:rPr>
              <a:t>C203 Electronic Content</a:t>
            </a:r>
            <a:endParaRPr lang="en-US" sz="2300" dirty="0"/>
          </a:p>
          <a:p>
            <a:pPr lvl="2"/>
            <a:r>
              <a:rPr lang="en-US" sz="2300" dirty="0">
                <a:hlinkClick r:id="rId19"/>
              </a:rPr>
              <a:t>C204 Hardware</a:t>
            </a:r>
            <a:endParaRPr lang="en-US" sz="2300" dirty="0"/>
          </a:p>
          <a:p>
            <a:pPr lvl="2"/>
            <a:r>
              <a:rPr lang="en-US" sz="2300" dirty="0">
                <a:hlinkClick r:id="rId20"/>
              </a:rPr>
              <a:t>C205 Software</a:t>
            </a:r>
            <a:endParaRPr lang="en-US" sz="2300" dirty="0"/>
          </a:p>
          <a:p>
            <a:pPr lvl="2"/>
            <a:r>
              <a:rPr lang="en-US" sz="2300" dirty="0">
                <a:hlinkClick r:id="rId21"/>
              </a:rPr>
              <a:t>C206 Support Docs and Services</a:t>
            </a:r>
            <a:endParaRPr lang="en-US" sz="2300" dirty="0"/>
          </a:p>
        </p:txBody>
      </p:sp>
      <p:sp>
        <p:nvSpPr>
          <p:cNvPr id="4" name="Content Placeholder 3">
            <a:extLst>
              <a:ext uri="{FF2B5EF4-FFF2-40B4-BE49-F238E27FC236}">
                <a16:creationId xmlns:a16="http://schemas.microsoft.com/office/drawing/2014/main" id="{1B4F83DC-52AC-40EE-BD0C-8194A722F366}"/>
              </a:ext>
            </a:extLst>
          </p:cNvPr>
          <p:cNvSpPr>
            <a:spLocks noGrp="1"/>
          </p:cNvSpPr>
          <p:nvPr>
            <p:ph sz="half" idx="2"/>
          </p:nvPr>
        </p:nvSpPr>
        <p:spPr>
          <a:xfrm>
            <a:off x="6172200" y="976745"/>
            <a:ext cx="5181600" cy="5589776"/>
          </a:xfrm>
        </p:spPr>
        <p:txBody>
          <a:bodyPr>
            <a:normAutofit fontScale="40000" lnSpcReduction="20000"/>
          </a:bodyPr>
          <a:lstStyle/>
          <a:p>
            <a:r>
              <a:rPr lang="en-US" sz="4500" dirty="0">
                <a:solidFill>
                  <a:srgbClr val="C00000"/>
                </a:solidFill>
              </a:rPr>
              <a:t>Appendix C</a:t>
            </a:r>
            <a:r>
              <a:rPr lang="en-US" sz="4500" dirty="0"/>
              <a:t> </a:t>
            </a:r>
            <a:br>
              <a:rPr lang="en-US" sz="4500" dirty="0"/>
            </a:br>
            <a:r>
              <a:rPr lang="en-US" sz="4500" dirty="0"/>
              <a:t>Functional Performance Criteria  and Technical Requirements</a:t>
            </a:r>
            <a:br>
              <a:rPr lang="en-US" sz="4500" dirty="0"/>
            </a:br>
            <a:r>
              <a:rPr lang="en-US" sz="2500" dirty="0"/>
              <a:t>Chapter provisions have only numbers – </a:t>
            </a:r>
            <a:br>
              <a:rPr lang="en-US" sz="2500" dirty="0"/>
            </a:br>
            <a:r>
              <a:rPr lang="en-US" sz="2500" dirty="0"/>
              <a:t>applies to </a:t>
            </a:r>
            <a:r>
              <a:rPr lang="en-US" sz="2500" dirty="0">
                <a:solidFill>
                  <a:srgbClr val="387C2B"/>
                </a:solidFill>
              </a:rPr>
              <a:t>508</a:t>
            </a:r>
            <a:r>
              <a:rPr lang="en-US" sz="2500" dirty="0"/>
              <a:t> and </a:t>
            </a:r>
            <a:r>
              <a:rPr lang="en-US" sz="2500" dirty="0">
                <a:solidFill>
                  <a:srgbClr val="7030A0"/>
                </a:solidFill>
              </a:rPr>
              <a:t>255</a:t>
            </a:r>
          </a:p>
          <a:p>
            <a:pPr lvl="1"/>
            <a:endParaRPr lang="en-US" dirty="0"/>
          </a:p>
          <a:p>
            <a:pPr lvl="1"/>
            <a:r>
              <a:rPr lang="en-US" sz="4000" u="sng" dirty="0"/>
              <a:t>Chapter 3</a:t>
            </a:r>
            <a:r>
              <a:rPr lang="en-US" sz="4000" dirty="0"/>
              <a:t>: </a:t>
            </a:r>
            <a:br>
              <a:rPr lang="en-US" sz="4000" dirty="0"/>
            </a:br>
            <a:r>
              <a:rPr lang="en-US" sz="4000" dirty="0"/>
              <a:t>Functional Performance Criteria</a:t>
            </a:r>
            <a:r>
              <a:rPr lang="en-US" sz="3400" dirty="0"/>
              <a:t> </a:t>
            </a:r>
          </a:p>
          <a:p>
            <a:pPr lvl="2"/>
            <a:r>
              <a:rPr lang="en-US" sz="2500" dirty="0">
                <a:hlinkClick r:id="rId22"/>
              </a:rPr>
              <a:t>301 General</a:t>
            </a:r>
            <a:r>
              <a:rPr lang="en-US" sz="2500" dirty="0"/>
              <a:t>, </a:t>
            </a:r>
            <a:r>
              <a:rPr lang="en-US" sz="2500" dirty="0">
                <a:hlinkClick r:id="rId23"/>
              </a:rPr>
              <a:t>302 FPC</a:t>
            </a:r>
            <a:endParaRPr lang="en-US" sz="2500" dirty="0"/>
          </a:p>
          <a:p>
            <a:pPr marL="0" indent="0" fontAlgn="base">
              <a:buNone/>
            </a:pPr>
            <a:endParaRPr lang="en-US" sz="2500" dirty="0"/>
          </a:p>
          <a:p>
            <a:pPr lvl="1" fontAlgn="base"/>
            <a:r>
              <a:rPr lang="en-US" sz="4000" u="sng" dirty="0"/>
              <a:t>Chapter 4</a:t>
            </a:r>
            <a:r>
              <a:rPr lang="en-US" sz="4000" dirty="0"/>
              <a:t>: </a:t>
            </a:r>
            <a:br>
              <a:rPr lang="en-US" sz="4000" dirty="0"/>
            </a:br>
            <a:r>
              <a:rPr lang="en-US" sz="4000" dirty="0"/>
              <a:t>Hardware</a:t>
            </a:r>
          </a:p>
          <a:p>
            <a:pPr lvl="2" fontAlgn="base"/>
            <a:r>
              <a:rPr lang="en-US" sz="2500" dirty="0">
                <a:hlinkClick r:id="rId24"/>
              </a:rPr>
              <a:t>401</a:t>
            </a:r>
            <a:r>
              <a:rPr lang="en-US" sz="2500" dirty="0"/>
              <a:t>, </a:t>
            </a:r>
            <a:r>
              <a:rPr lang="en-US" sz="2500" dirty="0">
                <a:hlinkClick r:id="rId25"/>
              </a:rPr>
              <a:t>402 Closed </a:t>
            </a:r>
            <a:r>
              <a:rPr lang="en-US" sz="2500" dirty="0" err="1">
                <a:hlinkClick r:id="rId25"/>
              </a:rPr>
              <a:t>Func</a:t>
            </a:r>
            <a:r>
              <a:rPr lang="en-US" sz="2500" dirty="0"/>
              <a:t>., </a:t>
            </a:r>
            <a:r>
              <a:rPr lang="en-US" sz="2500" dirty="0">
                <a:hlinkClick r:id="rId26"/>
              </a:rPr>
              <a:t>403 Biometrics</a:t>
            </a:r>
            <a:r>
              <a:rPr lang="en-US" sz="2500" dirty="0"/>
              <a:t>, …</a:t>
            </a:r>
            <a:br>
              <a:rPr lang="en-US" dirty="0"/>
            </a:br>
            <a:endParaRPr lang="en-US" b="0" dirty="0"/>
          </a:p>
          <a:p>
            <a:pPr lvl="1" fontAlgn="base"/>
            <a:r>
              <a:rPr lang="en-US" sz="4000" u="sng" dirty="0"/>
              <a:t>Chapter 5</a:t>
            </a:r>
            <a:r>
              <a:rPr lang="en-US" sz="4000" dirty="0"/>
              <a:t>: </a:t>
            </a:r>
            <a:br>
              <a:rPr lang="en-US" sz="4000" dirty="0"/>
            </a:br>
            <a:r>
              <a:rPr lang="en-US" sz="4000" dirty="0"/>
              <a:t>Software</a:t>
            </a:r>
          </a:p>
          <a:p>
            <a:pPr lvl="2" fontAlgn="base"/>
            <a:r>
              <a:rPr lang="en-US" sz="2500" dirty="0">
                <a:hlinkClick r:id="rId27"/>
              </a:rPr>
              <a:t>501 General</a:t>
            </a:r>
            <a:endParaRPr lang="en-US" sz="2500" dirty="0"/>
          </a:p>
          <a:p>
            <a:pPr lvl="2" fontAlgn="base"/>
            <a:r>
              <a:rPr lang="en-US" sz="2500" dirty="0">
                <a:hlinkClick r:id="rId28"/>
              </a:rPr>
              <a:t>502 Interoperability with AT</a:t>
            </a:r>
            <a:endParaRPr lang="en-US" sz="2500" dirty="0"/>
          </a:p>
          <a:p>
            <a:pPr lvl="2" fontAlgn="base"/>
            <a:r>
              <a:rPr lang="en-US" sz="2500" dirty="0">
                <a:hlinkClick r:id="rId29"/>
              </a:rPr>
              <a:t>503 Applications</a:t>
            </a:r>
            <a:endParaRPr lang="en-US" sz="2500" dirty="0"/>
          </a:p>
          <a:p>
            <a:pPr lvl="2" fontAlgn="base"/>
            <a:r>
              <a:rPr lang="en-US" sz="2500" dirty="0">
                <a:hlinkClick r:id="rId30"/>
              </a:rPr>
              <a:t>504 Authoring Tools</a:t>
            </a:r>
            <a:endParaRPr lang="en-US" sz="2500" dirty="0"/>
          </a:p>
          <a:p>
            <a:pPr marL="0" indent="0" fontAlgn="base">
              <a:buNone/>
            </a:pPr>
            <a:endParaRPr lang="en-US" sz="2500" dirty="0"/>
          </a:p>
          <a:p>
            <a:pPr lvl="1" fontAlgn="base"/>
            <a:r>
              <a:rPr lang="en-US" sz="4000" u="sng" dirty="0"/>
              <a:t>Chapter 6</a:t>
            </a:r>
            <a:r>
              <a:rPr lang="en-US" sz="4000" dirty="0"/>
              <a:t>: </a:t>
            </a:r>
            <a:br>
              <a:rPr lang="en-US" sz="4000" dirty="0"/>
            </a:br>
            <a:r>
              <a:rPr lang="en-US" sz="4000" dirty="0"/>
              <a:t>Support Docs/Services</a:t>
            </a:r>
          </a:p>
          <a:p>
            <a:pPr lvl="2" fontAlgn="base"/>
            <a:r>
              <a:rPr lang="fr-FR" sz="2500" dirty="0">
                <a:hlinkClick r:id="rId31"/>
              </a:rPr>
              <a:t>601 General</a:t>
            </a:r>
            <a:endParaRPr lang="fr-FR" sz="2500" dirty="0"/>
          </a:p>
          <a:p>
            <a:pPr lvl="2" fontAlgn="base"/>
            <a:r>
              <a:rPr lang="fr-FR" sz="2500" dirty="0">
                <a:hlinkClick r:id="rId32"/>
              </a:rPr>
              <a:t>602 Support Documentation</a:t>
            </a:r>
            <a:endParaRPr lang="fr-FR" sz="2500" dirty="0"/>
          </a:p>
          <a:p>
            <a:pPr lvl="2" fontAlgn="base"/>
            <a:r>
              <a:rPr lang="fr-FR" sz="2500" u="sng" dirty="0">
                <a:hlinkClick r:id="rId33"/>
              </a:rPr>
              <a:t>603 Support Services</a:t>
            </a:r>
            <a:r>
              <a:rPr lang="en-US" sz="2500" dirty="0">
                <a:solidFill>
                  <a:srgbClr val="0F3D81"/>
                </a:solidFill>
              </a:rPr>
              <a:t> </a:t>
            </a:r>
          </a:p>
          <a:p>
            <a:pPr marL="400050" lvl="1" indent="0" fontAlgn="base">
              <a:buNone/>
            </a:pPr>
            <a:endParaRPr lang="en-US" sz="2500" dirty="0"/>
          </a:p>
          <a:p>
            <a:pPr lvl="1" fontAlgn="base"/>
            <a:r>
              <a:rPr lang="en-US" sz="4000" u="sng" dirty="0"/>
              <a:t>Chapter 7</a:t>
            </a:r>
            <a:r>
              <a:rPr lang="en-US" sz="4000" dirty="0"/>
              <a:t>: </a:t>
            </a:r>
            <a:br>
              <a:rPr lang="en-US" sz="4000" dirty="0"/>
            </a:br>
            <a:r>
              <a:rPr lang="en-US" sz="4000" dirty="0"/>
              <a:t>Referenced Standards</a:t>
            </a:r>
          </a:p>
        </p:txBody>
      </p:sp>
      <p:sp>
        <p:nvSpPr>
          <p:cNvPr id="5" name="Footer Placeholder 4" hidden="1">
            <a:extLst>
              <a:ext uri="{FF2B5EF4-FFF2-40B4-BE49-F238E27FC236}">
                <a16:creationId xmlns:a16="http://schemas.microsoft.com/office/drawing/2014/main" id="{275A1263-E0BC-4934-BB06-17D44813C6FC}"/>
              </a:ext>
            </a:extLst>
          </p:cNvPr>
          <p:cNvSpPr>
            <a:spLocks noGrp="1"/>
          </p:cNvSpPr>
          <p:nvPr>
            <p:ph type="ftr" sz="quarter" idx="4294967295"/>
          </p:nvPr>
        </p:nvSpPr>
        <p:spPr/>
        <p:txBody>
          <a:bodyPr/>
          <a:lstStyle/>
          <a:p>
            <a:endParaRPr lang="en-US" dirty="0"/>
          </a:p>
        </p:txBody>
      </p:sp>
      <p:sp>
        <p:nvSpPr>
          <p:cNvPr id="6" name="Slide Number Placeholder 5">
            <a:extLst>
              <a:ext uri="{FF2B5EF4-FFF2-40B4-BE49-F238E27FC236}">
                <a16:creationId xmlns:a16="http://schemas.microsoft.com/office/drawing/2014/main" id="{F03E56CD-8E19-4F56-B894-1F444C5848A0}"/>
              </a:ext>
            </a:extLst>
          </p:cNvPr>
          <p:cNvSpPr>
            <a:spLocks noGrp="1"/>
          </p:cNvSpPr>
          <p:nvPr>
            <p:ph type="sldNum" sz="quarter" idx="10"/>
          </p:nvPr>
        </p:nvSpPr>
        <p:spPr/>
        <p:txBody>
          <a:bodyPr/>
          <a:lstStyle/>
          <a:p>
            <a:fld id="{105A3CBC-8A79-5140-907D-6E2A5A8F5F15}" type="slidenum">
              <a:rPr lang="en-US" smtClean="0"/>
              <a:t>29</a:t>
            </a:fld>
            <a:endParaRPr lang="en-US"/>
          </a:p>
        </p:txBody>
      </p:sp>
    </p:spTree>
    <p:extLst>
      <p:ext uri="{BB962C8B-B14F-4D97-AF65-F5344CB8AC3E}">
        <p14:creationId xmlns:p14="http://schemas.microsoft.com/office/powerpoint/2010/main" val="176936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These Slides</a:t>
            </a:r>
          </a:p>
        </p:txBody>
      </p:sp>
      <p:sp>
        <p:nvSpPr>
          <p:cNvPr id="3" name="Text Placeholder 2"/>
          <p:cNvSpPr>
            <a:spLocks noGrp="1"/>
          </p:cNvSpPr>
          <p:nvPr>
            <p:ph sz="quarter" idx="13"/>
          </p:nvPr>
        </p:nvSpPr>
        <p:spPr/>
        <p:txBody>
          <a:bodyPr>
            <a:normAutofit/>
          </a:bodyPr>
          <a:lstStyle/>
          <a:p>
            <a:pPr>
              <a:buClr>
                <a:srgbClr val="C00000"/>
              </a:buClr>
            </a:pPr>
            <a:r>
              <a:rPr lang="en-US" sz="3200" dirty="0"/>
              <a:t>Get these presentation slides here: </a:t>
            </a:r>
            <a:r>
              <a:rPr lang="en-US" dirty="0">
                <a:hlinkClick r:id="rId3"/>
              </a:rPr>
              <a:t>www.deque.com/csun18</a:t>
            </a:r>
            <a:endParaRPr lang="en-US" sz="3200" dirty="0"/>
          </a:p>
          <a:p>
            <a:endParaRPr lang="en-US" sz="3200" dirty="0"/>
          </a:p>
          <a:p>
            <a:endParaRPr lang="en-US" sz="3200" dirty="0"/>
          </a:p>
          <a:p>
            <a:endParaRPr lang="en-US" dirty="0"/>
          </a:p>
        </p:txBody>
      </p:sp>
      <p:pic>
        <p:nvPicPr>
          <p:cNvPr id="9" name="Picture 3" descr="Screenshot of this presentations Title slide: &quot;Section 508 Refreshed: Key Things You Need to Know! Bruce Bailey and Katie Haritos-Shea, #SCUN2018. CSUN Assistive Technology Conference&quot;">
            <a:extLst>
              <a:ext uri="{FF2B5EF4-FFF2-40B4-BE49-F238E27FC236}">
                <a16:creationId xmlns:a16="http://schemas.microsoft.com/office/drawing/2014/main" id="{3132BDA5-9F69-4805-9FAF-2678982A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747" y="1932271"/>
            <a:ext cx="7967253" cy="4399587"/>
          </a:xfrm>
          <a:prstGeom prst="rect">
            <a:avLst/>
          </a:prstGeom>
        </p:spPr>
      </p:pic>
      <p:sp>
        <p:nvSpPr>
          <p:cNvPr id="7" name="Footer Placeholder 4"/>
          <p:cNvSpPr>
            <a:spLocks noGrp="1"/>
          </p:cNvSpPr>
          <p:nvPr>
            <p:ph type="ftr" sz="quarter" idx="11"/>
          </p:nvPr>
        </p:nvSpPr>
        <p:spPr/>
        <p:txBody>
          <a:bodyPr/>
          <a:lstStyle/>
          <a:p>
            <a:r>
              <a:rPr lang="en-US">
                <a:solidFill>
                  <a:prstClr val="white"/>
                </a:solidFill>
              </a:rPr>
              <a:t>© 2017 - All Rights Reserved</a:t>
            </a:r>
            <a:endParaRPr lang="en-US" dirty="0">
              <a:solidFill>
                <a:prstClr val="white"/>
              </a:solidFill>
            </a:endParaRPr>
          </a:p>
        </p:txBody>
      </p:sp>
      <p:sp>
        <p:nvSpPr>
          <p:cNvPr id="8" name="Slide Number Placeholder 5"/>
          <p:cNvSpPr>
            <a:spLocks noGrp="1"/>
          </p:cNvSpPr>
          <p:nvPr>
            <p:ph type="sldNum" sz="quarter" idx="12"/>
          </p:nvPr>
        </p:nvSpPr>
        <p:spPr/>
        <p:txBody>
          <a:bodyPr/>
          <a:lstStyle/>
          <a:p>
            <a:fld id="{105A3CBC-8A79-5140-907D-6E2A5A8F5F15}" type="slidenum">
              <a:rPr lang="en-US" smtClean="0">
                <a:solidFill>
                  <a:prstClr val="white"/>
                </a:solidFill>
              </a:rPr>
              <a:pPr/>
              <a:t>3</a:t>
            </a:fld>
            <a:endParaRPr lang="en-US">
              <a:solidFill>
                <a:prstClr val="white"/>
              </a:solidFill>
            </a:endParaRPr>
          </a:p>
        </p:txBody>
      </p:sp>
    </p:spTree>
    <p:extLst>
      <p:ext uri="{BB962C8B-B14F-4D97-AF65-F5344CB8AC3E}">
        <p14:creationId xmlns:p14="http://schemas.microsoft.com/office/powerpoint/2010/main" val="3764657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Changes</a:t>
            </a:r>
          </a:p>
        </p:txBody>
      </p:sp>
      <p:sp>
        <p:nvSpPr>
          <p:cNvPr id="3" name="Content Placeholder 2"/>
          <p:cNvSpPr>
            <a:spLocks noGrp="1"/>
          </p:cNvSpPr>
          <p:nvPr>
            <p:ph sz="half" idx="1"/>
          </p:nvPr>
        </p:nvSpPr>
        <p:spPr/>
        <p:txBody>
          <a:bodyPr>
            <a:normAutofit/>
          </a:bodyPr>
          <a:lstStyle/>
          <a:p>
            <a:pPr marL="0" indent="0">
              <a:buNone/>
            </a:pPr>
            <a:r>
              <a:rPr lang="en-US" dirty="0">
                <a:solidFill>
                  <a:srgbClr val="387C2B"/>
                </a:solidFill>
              </a:rPr>
              <a:t>Exceptions</a:t>
            </a:r>
          </a:p>
          <a:p>
            <a:pPr>
              <a:buClr>
                <a:srgbClr val="C00000"/>
              </a:buClr>
            </a:pPr>
            <a:r>
              <a:rPr lang="en-US" sz="3600" dirty="0"/>
              <a:t>Added an important one</a:t>
            </a:r>
          </a:p>
          <a:p>
            <a:pPr lvl="1">
              <a:buClr>
                <a:srgbClr val="C00000"/>
              </a:buClr>
            </a:pPr>
            <a:r>
              <a:rPr lang="en-US" sz="3200" dirty="0"/>
              <a:t>E202.2 Legacy ICT (Safe Harbor)</a:t>
            </a:r>
          </a:p>
          <a:p>
            <a:pPr>
              <a:buClr>
                <a:srgbClr val="C00000"/>
              </a:buClr>
            </a:pPr>
            <a:r>
              <a:rPr lang="en-US" sz="3600" dirty="0"/>
              <a:t>Not retained</a:t>
            </a:r>
          </a:p>
          <a:p>
            <a:pPr lvl="1">
              <a:buClr>
                <a:srgbClr val="C00000"/>
              </a:buClr>
            </a:pPr>
            <a:r>
              <a:rPr lang="en-US" sz="3200" dirty="0"/>
              <a:t>AT not required everywhere</a:t>
            </a:r>
          </a:p>
          <a:p>
            <a:pPr lvl="1">
              <a:buClr>
                <a:srgbClr val="C00000"/>
              </a:buClr>
            </a:pPr>
            <a:r>
              <a:rPr lang="en-US" sz="3200" dirty="0"/>
              <a:t>Extra locations not required</a:t>
            </a:r>
          </a:p>
          <a:p>
            <a:endParaRPr lang="en-US" dirty="0"/>
          </a:p>
          <a:p>
            <a:endParaRPr lang="en-US" dirty="0"/>
          </a:p>
        </p:txBody>
      </p:sp>
      <p:pic>
        <p:nvPicPr>
          <p:cNvPr id="7" name="Content Placeholder 3" descr="a safe harbor">
            <a:extLst>
              <a:ext uri="{FF2B5EF4-FFF2-40B4-BE49-F238E27FC236}">
                <a16:creationId xmlns:a16="http://schemas.microsoft.com/office/drawing/2014/main" id="{7E992582-607D-4283-BDEB-30350DF17B5F}"/>
              </a:ext>
            </a:extLst>
          </p:cNvPr>
          <p:cNvPicPr>
            <a:picLocks noGrp="1" noChangeAspect="1"/>
          </p:cNvPicPr>
          <p:nvPr>
            <p:ph sz="half" idx="2"/>
          </p:nvPr>
        </p:nvPicPr>
        <p:blipFill>
          <a:blip r:embed="rId3"/>
          <a:stretch>
            <a:fillRect/>
          </a:stretch>
        </p:blipFill>
        <p:spPr>
          <a:xfrm>
            <a:off x="6172202" y="759803"/>
            <a:ext cx="4981987" cy="5035366"/>
          </a:xfrm>
        </p:spPr>
      </p:pic>
      <p:sp>
        <p:nvSpPr>
          <p:cNvPr id="6" name="Slide Number Placeholder 4"/>
          <p:cNvSpPr>
            <a:spLocks noGrp="1"/>
          </p:cNvSpPr>
          <p:nvPr>
            <p:ph type="sldNum" sz="quarter" idx="10"/>
          </p:nvPr>
        </p:nvSpPr>
        <p:spPr/>
        <p:txBody>
          <a:bodyPr/>
          <a:lstStyle/>
          <a:p>
            <a:fld id="{105A3CBC-8A79-5140-907D-6E2A5A8F5F15}" type="slidenum">
              <a:rPr lang="en-US" smtClean="0"/>
              <a:t>30</a:t>
            </a:fld>
            <a:endParaRPr lang="en-US"/>
          </a:p>
        </p:txBody>
      </p:sp>
    </p:spTree>
    <p:extLst>
      <p:ext uri="{BB962C8B-B14F-4D97-AF65-F5344CB8AC3E}">
        <p14:creationId xmlns:p14="http://schemas.microsoft.com/office/powerpoint/2010/main" val="3302248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FPC:  What Was Added?</a:t>
            </a:r>
          </a:p>
        </p:txBody>
      </p:sp>
      <p:sp>
        <p:nvSpPr>
          <p:cNvPr id="7" name="Text Placeholder 2"/>
          <p:cNvSpPr>
            <a:spLocks noGrp="1"/>
          </p:cNvSpPr>
          <p:nvPr>
            <p:ph type="body" idx="4294967295"/>
          </p:nvPr>
        </p:nvSpPr>
        <p:spPr>
          <a:xfrm>
            <a:off x="0" y="1019175"/>
            <a:ext cx="5386388" cy="639763"/>
          </a:xfrm>
        </p:spPr>
        <p:txBody>
          <a:bodyPr>
            <a:normAutofit/>
          </a:bodyPr>
          <a:lstStyle/>
          <a:p>
            <a:r>
              <a:rPr lang="en-US" dirty="0">
                <a:solidFill>
                  <a:srgbClr val="387C2B"/>
                </a:solidFill>
              </a:rPr>
              <a:t>Revised Section 508 (E204)</a:t>
            </a:r>
          </a:p>
        </p:txBody>
      </p:sp>
      <p:sp>
        <p:nvSpPr>
          <p:cNvPr id="8" name="Content Placeholder 3"/>
          <p:cNvSpPr>
            <a:spLocks noGrp="1"/>
          </p:cNvSpPr>
          <p:nvPr>
            <p:ph sz="half" idx="1"/>
          </p:nvPr>
        </p:nvSpPr>
        <p:spPr/>
        <p:txBody>
          <a:bodyPr>
            <a:normAutofit fontScale="92500" lnSpcReduction="10000"/>
          </a:bodyPr>
          <a:lstStyle/>
          <a:p>
            <a:pPr>
              <a:buClr>
                <a:srgbClr val="C00000"/>
              </a:buClr>
            </a:pPr>
            <a:r>
              <a:rPr lang="en-US" dirty="0"/>
              <a:t>302.1 Without Vision</a:t>
            </a:r>
          </a:p>
          <a:p>
            <a:pPr>
              <a:buClr>
                <a:srgbClr val="C00000"/>
              </a:buClr>
            </a:pPr>
            <a:r>
              <a:rPr lang="en-US" dirty="0"/>
              <a:t>302.2 With Limited Vision</a:t>
            </a:r>
          </a:p>
          <a:p>
            <a:pPr>
              <a:buClr>
                <a:srgbClr val="C00000"/>
              </a:buClr>
            </a:pPr>
            <a:r>
              <a:rPr lang="en-US" dirty="0">
                <a:solidFill>
                  <a:srgbClr val="C00000"/>
                </a:solidFill>
              </a:rPr>
              <a:t>302.3 Without Perception of Color</a:t>
            </a:r>
          </a:p>
          <a:p>
            <a:pPr>
              <a:buClr>
                <a:srgbClr val="C00000"/>
              </a:buClr>
            </a:pPr>
            <a:r>
              <a:rPr lang="en-US" dirty="0"/>
              <a:t>303.4 Without Hearing</a:t>
            </a:r>
          </a:p>
          <a:p>
            <a:pPr>
              <a:buClr>
                <a:srgbClr val="C00000"/>
              </a:buClr>
            </a:pPr>
            <a:r>
              <a:rPr lang="en-US" dirty="0"/>
              <a:t>303.5 With Limited Hearing</a:t>
            </a:r>
          </a:p>
          <a:p>
            <a:pPr>
              <a:buClr>
                <a:srgbClr val="C00000"/>
              </a:buClr>
            </a:pPr>
            <a:r>
              <a:rPr lang="en-US" dirty="0"/>
              <a:t>303.6 Without Speech</a:t>
            </a:r>
          </a:p>
          <a:p>
            <a:pPr>
              <a:buClr>
                <a:srgbClr val="C00000"/>
              </a:buClr>
            </a:pPr>
            <a:r>
              <a:rPr lang="en-US" dirty="0"/>
              <a:t>303.7 With Limited Manipulation</a:t>
            </a:r>
          </a:p>
          <a:p>
            <a:pPr>
              <a:buClr>
                <a:srgbClr val="C00000"/>
              </a:buClr>
            </a:pPr>
            <a:r>
              <a:rPr lang="en-US" dirty="0"/>
              <a:t>303.8 With Limited Reach and Strength</a:t>
            </a:r>
          </a:p>
          <a:p>
            <a:pPr>
              <a:buClr>
                <a:srgbClr val="C00000"/>
              </a:buClr>
            </a:pPr>
            <a:r>
              <a:rPr lang="en-US" dirty="0">
                <a:solidFill>
                  <a:srgbClr val="C00000"/>
                </a:solidFill>
              </a:rPr>
              <a:t>303.9 With Limited Language, Cognitive, and Learning Abilities</a:t>
            </a:r>
          </a:p>
        </p:txBody>
      </p:sp>
      <p:pic>
        <p:nvPicPr>
          <p:cNvPr id="19" name="Content Placeholder 4" descr="Inspecting the new FPC">
            <a:extLst>
              <a:ext uri="{FF2B5EF4-FFF2-40B4-BE49-F238E27FC236}">
                <a16:creationId xmlns:a16="http://schemas.microsoft.com/office/drawing/2014/main" id="{BBA9C9D3-B65C-473D-8475-4B20049E70B0}"/>
              </a:ext>
            </a:extLst>
          </p:cNvPr>
          <p:cNvPicPr>
            <a:picLocks noGrp="1" noChangeAspect="1"/>
          </p:cNvPicPr>
          <p:nvPr>
            <p:ph sz="half" idx="2"/>
          </p:nvPr>
        </p:nvPicPr>
        <p:blipFill>
          <a:blip r:embed="rId3"/>
          <a:stretch>
            <a:fillRect/>
          </a:stretch>
        </p:blipFill>
        <p:spPr>
          <a:xfrm>
            <a:off x="6195196" y="1019175"/>
            <a:ext cx="5495348" cy="5064025"/>
          </a:xfrm>
        </p:spPr>
      </p:pic>
      <p:sp>
        <p:nvSpPr>
          <p:cNvPr id="6" name="Slide Number Placeholder 5"/>
          <p:cNvSpPr>
            <a:spLocks noGrp="1"/>
          </p:cNvSpPr>
          <p:nvPr>
            <p:ph type="sldNum" sz="quarter" idx="10"/>
          </p:nvPr>
        </p:nvSpPr>
        <p:spPr/>
        <p:txBody>
          <a:bodyPr/>
          <a:lstStyle/>
          <a:p>
            <a:fld id="{105A3CBC-8A79-5140-907D-6E2A5A8F5F15}" type="slidenum">
              <a:rPr lang="en-US" smtClean="0"/>
              <a:t>31</a:t>
            </a:fld>
            <a:endParaRPr lang="en-US"/>
          </a:p>
        </p:txBody>
      </p:sp>
    </p:spTree>
    <p:extLst>
      <p:ext uri="{BB962C8B-B14F-4D97-AF65-F5344CB8AC3E}">
        <p14:creationId xmlns:p14="http://schemas.microsoft.com/office/powerpoint/2010/main" val="2359215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B3C9-74FE-47D5-9593-9F61F39A6F3E}"/>
              </a:ext>
            </a:extLst>
          </p:cNvPr>
          <p:cNvSpPr>
            <a:spLocks noGrp="1"/>
          </p:cNvSpPr>
          <p:nvPr>
            <p:ph type="title"/>
          </p:nvPr>
        </p:nvSpPr>
        <p:spPr/>
        <p:txBody>
          <a:bodyPr/>
          <a:lstStyle/>
          <a:p>
            <a:r>
              <a:rPr lang="en-US" dirty="0"/>
              <a:t>FPC (E204): Clarified</a:t>
            </a:r>
          </a:p>
        </p:txBody>
      </p:sp>
      <p:pic>
        <p:nvPicPr>
          <p:cNvPr id="9" name="Content Placeholder 2" descr="Functional performance">
            <a:extLst>
              <a:ext uri="{FF2B5EF4-FFF2-40B4-BE49-F238E27FC236}">
                <a16:creationId xmlns:a16="http://schemas.microsoft.com/office/drawing/2014/main" id="{893A8AD9-0CB9-4111-B920-913BAF934480}"/>
              </a:ext>
            </a:extLst>
          </p:cNvPr>
          <p:cNvPicPr>
            <a:picLocks noGrp="1" noChangeAspect="1"/>
          </p:cNvPicPr>
          <p:nvPr>
            <p:ph sz="half" idx="1"/>
          </p:nvPr>
        </p:nvPicPr>
        <p:blipFill>
          <a:blip r:embed="rId2"/>
          <a:stretch>
            <a:fillRect/>
          </a:stretch>
        </p:blipFill>
        <p:spPr>
          <a:xfrm>
            <a:off x="314472" y="1691015"/>
            <a:ext cx="5114778" cy="3470742"/>
          </a:xfrm>
        </p:spPr>
      </p:pic>
      <p:sp>
        <p:nvSpPr>
          <p:cNvPr id="4" name="Content Placeholder 3">
            <a:extLst>
              <a:ext uri="{FF2B5EF4-FFF2-40B4-BE49-F238E27FC236}">
                <a16:creationId xmlns:a16="http://schemas.microsoft.com/office/drawing/2014/main" id="{CEA2CFCE-7C25-45B5-909E-10191E439724}"/>
              </a:ext>
            </a:extLst>
          </p:cNvPr>
          <p:cNvSpPr>
            <a:spLocks noGrp="1"/>
          </p:cNvSpPr>
          <p:nvPr>
            <p:ph sz="half" idx="2"/>
          </p:nvPr>
        </p:nvSpPr>
        <p:spPr>
          <a:xfrm>
            <a:off x="6172200" y="1438183"/>
            <a:ext cx="5181600" cy="4762202"/>
          </a:xfrm>
        </p:spPr>
        <p:txBody>
          <a:bodyPr>
            <a:normAutofit/>
          </a:bodyPr>
          <a:lstStyle/>
          <a:p>
            <a:pPr marL="0" indent="0">
              <a:buNone/>
            </a:pPr>
            <a:r>
              <a:rPr lang="en-US" sz="3600" dirty="0">
                <a:solidFill>
                  <a:srgbClr val="C00000"/>
                </a:solidFill>
              </a:rPr>
              <a:t>FPC Used </a:t>
            </a:r>
            <a:r>
              <a:rPr lang="en-US" sz="3600" u="sng" dirty="0">
                <a:solidFill>
                  <a:srgbClr val="C00000"/>
                </a:solidFill>
              </a:rPr>
              <a:t>Only</a:t>
            </a:r>
            <a:r>
              <a:rPr lang="en-US" sz="3600" dirty="0">
                <a:solidFill>
                  <a:srgbClr val="C00000"/>
                </a:solidFill>
              </a:rPr>
              <a:t> When:</a:t>
            </a:r>
          </a:p>
          <a:p>
            <a:pPr>
              <a:buClr>
                <a:srgbClr val="C00000"/>
              </a:buClr>
            </a:pPr>
            <a:r>
              <a:rPr lang="en-US" sz="3200" dirty="0"/>
              <a:t>Technical requirements do not address ICT function in: </a:t>
            </a:r>
          </a:p>
          <a:p>
            <a:pPr lvl="1">
              <a:buClr>
                <a:srgbClr val="C00000"/>
              </a:buClr>
            </a:pPr>
            <a:r>
              <a:rPr lang="en-US" sz="3200" dirty="0"/>
              <a:t>Chapter 4 (Hardware) or </a:t>
            </a:r>
          </a:p>
          <a:p>
            <a:pPr lvl="1">
              <a:buClr>
                <a:srgbClr val="C00000"/>
              </a:buClr>
            </a:pPr>
            <a:r>
              <a:rPr lang="en-US" sz="3200" dirty="0"/>
              <a:t>Chapter 5 (Software)</a:t>
            </a:r>
            <a:br>
              <a:rPr lang="en-US" dirty="0"/>
            </a:br>
            <a:endParaRPr lang="en-US" dirty="0"/>
          </a:p>
          <a:p>
            <a:pPr>
              <a:buClr>
                <a:srgbClr val="C00000"/>
              </a:buClr>
            </a:pPr>
            <a:r>
              <a:rPr lang="en-US" sz="3200" dirty="0"/>
              <a:t>Assessing claim of Equivalent Facilitation</a:t>
            </a:r>
          </a:p>
        </p:txBody>
      </p:sp>
      <p:sp>
        <p:nvSpPr>
          <p:cNvPr id="5" name="Slide Number Placeholder 4">
            <a:extLst>
              <a:ext uri="{FF2B5EF4-FFF2-40B4-BE49-F238E27FC236}">
                <a16:creationId xmlns:a16="http://schemas.microsoft.com/office/drawing/2014/main" id="{CAAED205-F8DB-44FA-9A3D-13F49F8D5802}"/>
              </a:ext>
            </a:extLst>
          </p:cNvPr>
          <p:cNvSpPr>
            <a:spLocks noGrp="1"/>
          </p:cNvSpPr>
          <p:nvPr>
            <p:ph type="sldNum" sz="quarter" idx="10"/>
          </p:nvPr>
        </p:nvSpPr>
        <p:spPr/>
        <p:txBody>
          <a:bodyPr/>
          <a:lstStyle/>
          <a:p>
            <a:fld id="{105A3CBC-8A79-5140-907D-6E2A5A8F5F15}" type="slidenum">
              <a:rPr lang="en-US" smtClean="0"/>
              <a:t>32</a:t>
            </a:fld>
            <a:endParaRPr lang="en-US"/>
          </a:p>
        </p:txBody>
      </p:sp>
    </p:spTree>
    <p:extLst>
      <p:ext uri="{BB962C8B-B14F-4D97-AF65-F5344CB8AC3E}">
        <p14:creationId xmlns:p14="http://schemas.microsoft.com/office/powerpoint/2010/main" val="112107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C59F-666C-4622-8AF7-3443279DAA15}"/>
              </a:ext>
            </a:extLst>
          </p:cNvPr>
          <p:cNvSpPr>
            <a:spLocks noGrp="1"/>
          </p:cNvSpPr>
          <p:nvPr>
            <p:ph type="title"/>
          </p:nvPr>
        </p:nvSpPr>
        <p:spPr/>
        <p:txBody>
          <a:bodyPr/>
          <a:lstStyle/>
          <a:p>
            <a:r>
              <a:rPr lang="en-US" dirty="0"/>
              <a:t>What is Electronic Content?</a:t>
            </a:r>
          </a:p>
        </p:txBody>
      </p:sp>
      <p:sp>
        <p:nvSpPr>
          <p:cNvPr id="3" name="Content Placeholder 2">
            <a:extLst>
              <a:ext uri="{FF2B5EF4-FFF2-40B4-BE49-F238E27FC236}">
                <a16:creationId xmlns:a16="http://schemas.microsoft.com/office/drawing/2014/main" id="{A67A776B-898E-4D79-9F13-38C488BA2BDF}"/>
              </a:ext>
            </a:extLst>
          </p:cNvPr>
          <p:cNvSpPr>
            <a:spLocks noGrp="1"/>
          </p:cNvSpPr>
          <p:nvPr>
            <p:ph sz="half" idx="1"/>
          </p:nvPr>
        </p:nvSpPr>
        <p:spPr>
          <a:xfrm>
            <a:off x="312108" y="1438182"/>
            <a:ext cx="4072003" cy="5676601"/>
          </a:xfrm>
        </p:spPr>
        <p:txBody>
          <a:bodyPr>
            <a:noAutofit/>
          </a:bodyPr>
          <a:lstStyle/>
          <a:p>
            <a:pPr>
              <a:buClr>
                <a:srgbClr val="C00000"/>
              </a:buClr>
            </a:pPr>
            <a:r>
              <a:rPr lang="en-US" sz="2400" dirty="0"/>
              <a:t>Web Sites</a:t>
            </a:r>
          </a:p>
          <a:p>
            <a:pPr>
              <a:buClr>
                <a:srgbClr val="C00000"/>
              </a:buClr>
            </a:pPr>
            <a:r>
              <a:rPr lang="en-US" sz="2400" dirty="0"/>
              <a:t>Applications  </a:t>
            </a:r>
          </a:p>
          <a:p>
            <a:pPr>
              <a:buClr>
                <a:srgbClr val="C00000"/>
              </a:buClr>
            </a:pPr>
            <a:r>
              <a:rPr lang="en-US" sz="2400" dirty="0"/>
              <a:t>Web Software</a:t>
            </a:r>
          </a:p>
          <a:p>
            <a:pPr>
              <a:buClr>
                <a:srgbClr val="C00000"/>
              </a:buClr>
            </a:pPr>
            <a:r>
              <a:rPr lang="en-US" sz="2400" dirty="0"/>
              <a:t>Desktop Software</a:t>
            </a:r>
          </a:p>
          <a:p>
            <a:pPr>
              <a:buClr>
                <a:srgbClr val="C00000"/>
              </a:buClr>
            </a:pPr>
            <a:r>
              <a:rPr lang="en-US" sz="2400" dirty="0"/>
              <a:t>Documents on Web </a:t>
            </a:r>
            <a:br>
              <a:rPr lang="en-US" sz="2400" dirty="0"/>
            </a:br>
            <a:r>
              <a:rPr lang="en-US" sz="2400" dirty="0"/>
              <a:t>Pages</a:t>
            </a:r>
          </a:p>
          <a:p>
            <a:pPr>
              <a:buClr>
                <a:srgbClr val="C00000"/>
              </a:buClr>
            </a:pPr>
            <a:r>
              <a:rPr lang="en-US" sz="2400" dirty="0"/>
              <a:t>Documents rendered </a:t>
            </a:r>
            <a:br>
              <a:rPr lang="en-US" sz="2400" dirty="0"/>
            </a:br>
            <a:r>
              <a:rPr lang="en-US" sz="2400" dirty="0"/>
              <a:t>via Browser</a:t>
            </a:r>
          </a:p>
          <a:p>
            <a:pPr>
              <a:buClr>
                <a:srgbClr val="C00000"/>
              </a:buClr>
            </a:pPr>
            <a:r>
              <a:rPr lang="en-US" sz="2400" dirty="0"/>
              <a:t>Web Mail</a:t>
            </a:r>
          </a:p>
          <a:p>
            <a:pPr>
              <a:buClr>
                <a:srgbClr val="C00000"/>
              </a:buClr>
            </a:pPr>
            <a:r>
              <a:rPr lang="en-US" sz="2400" dirty="0"/>
              <a:t>Media Files</a:t>
            </a:r>
          </a:p>
          <a:p>
            <a:pPr>
              <a:buClr>
                <a:srgbClr val="C00000"/>
              </a:buClr>
            </a:pPr>
            <a:r>
              <a:rPr lang="en-US" sz="2400" dirty="0"/>
              <a:t>Electronic Documents</a:t>
            </a:r>
          </a:p>
        </p:txBody>
      </p:sp>
      <p:pic>
        <p:nvPicPr>
          <p:cNvPr id="52" name="Content Placeholder 3" descr="Electronic content examples.">
            <a:extLst>
              <a:ext uri="{FF2B5EF4-FFF2-40B4-BE49-F238E27FC236}">
                <a16:creationId xmlns:a16="http://schemas.microsoft.com/office/drawing/2014/main" id="{315E750F-A6A5-4653-B28A-AF4AD35C3F87}"/>
              </a:ext>
            </a:extLst>
          </p:cNvPr>
          <p:cNvPicPr>
            <a:picLocks noGrp="1" noChangeAspect="1"/>
          </p:cNvPicPr>
          <p:nvPr>
            <p:ph sz="half" idx="2"/>
          </p:nvPr>
        </p:nvPicPr>
        <p:blipFill>
          <a:blip r:embed="rId3"/>
          <a:stretch>
            <a:fillRect/>
          </a:stretch>
        </p:blipFill>
        <p:spPr>
          <a:xfrm>
            <a:off x="3560524" y="1062831"/>
            <a:ext cx="4863499" cy="4675061"/>
          </a:xfrm>
        </p:spPr>
      </p:pic>
      <p:sp>
        <p:nvSpPr>
          <p:cNvPr id="7" name="Content Placeholder 4">
            <a:extLst>
              <a:ext uri="{FF2B5EF4-FFF2-40B4-BE49-F238E27FC236}">
                <a16:creationId xmlns:a16="http://schemas.microsoft.com/office/drawing/2014/main" id="{EA02E105-F88C-42CB-9216-A95287741120}"/>
              </a:ext>
            </a:extLst>
          </p:cNvPr>
          <p:cNvSpPr txBox="1">
            <a:spLocks/>
          </p:cNvSpPr>
          <p:nvPr/>
        </p:nvSpPr>
        <p:spPr>
          <a:xfrm>
            <a:off x="8631477" y="1438183"/>
            <a:ext cx="5181600" cy="47326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4B4F54"/>
              </a:buClr>
              <a:buFont typeface="Arial" panose="020B0604020202020204" pitchFamily="34" charset="0"/>
              <a:buChar char="•"/>
              <a:defRPr sz="2800" kern="1200">
                <a:solidFill>
                  <a:srgbClr val="003349"/>
                </a:solidFill>
                <a:latin typeface="+mn-lt"/>
                <a:ea typeface="+mn-ea"/>
                <a:cs typeface="+mn-cs"/>
              </a:defRPr>
            </a:lvl1pPr>
            <a:lvl2pPr marL="685800" indent="-228600" algn="l" defTabSz="914400" rtl="0" eaLnBrk="1" latinLnBrk="0" hangingPunct="1">
              <a:lnSpc>
                <a:spcPct val="90000"/>
              </a:lnSpc>
              <a:spcBef>
                <a:spcPts val="500"/>
              </a:spcBef>
              <a:buClr>
                <a:srgbClr val="4B4F54"/>
              </a:buClr>
              <a:buFont typeface="Arial" panose="020B0604020202020204" pitchFamily="34" charset="0"/>
              <a:buChar char="•"/>
              <a:defRPr sz="2400" kern="1200">
                <a:solidFill>
                  <a:srgbClr val="003349"/>
                </a:solidFill>
                <a:latin typeface="+mn-lt"/>
                <a:ea typeface="+mn-ea"/>
                <a:cs typeface="+mn-cs"/>
              </a:defRPr>
            </a:lvl2pPr>
            <a:lvl3pPr marL="1143000" indent="-228600" algn="l" defTabSz="914400" rtl="0" eaLnBrk="1" latinLnBrk="0" hangingPunct="1">
              <a:lnSpc>
                <a:spcPct val="90000"/>
              </a:lnSpc>
              <a:spcBef>
                <a:spcPts val="500"/>
              </a:spcBef>
              <a:buClr>
                <a:srgbClr val="4B4F54"/>
              </a:buClr>
              <a:buFont typeface="Arial" panose="020B0604020202020204" pitchFamily="34" charset="0"/>
              <a:buChar char="•"/>
              <a:defRPr sz="2000" kern="1200">
                <a:solidFill>
                  <a:srgbClr val="003349"/>
                </a:solidFill>
                <a:latin typeface="+mn-lt"/>
                <a:ea typeface="+mn-ea"/>
                <a:cs typeface="+mn-cs"/>
              </a:defRPr>
            </a:lvl3pPr>
            <a:lvl4pPr marL="1600200" indent="-228600" algn="l" defTabSz="914400" rtl="0" eaLnBrk="1" latinLnBrk="0" hangingPunct="1">
              <a:lnSpc>
                <a:spcPct val="90000"/>
              </a:lnSpc>
              <a:spcBef>
                <a:spcPts val="500"/>
              </a:spcBef>
              <a:buClr>
                <a:srgbClr val="4B4F54"/>
              </a:buClr>
              <a:buFont typeface="Arial" panose="020B0604020202020204" pitchFamily="34" charset="0"/>
              <a:buChar char="•"/>
              <a:defRPr sz="1800" kern="1200">
                <a:solidFill>
                  <a:srgbClr val="003349"/>
                </a:solidFill>
                <a:latin typeface="+mn-lt"/>
                <a:ea typeface="+mn-ea"/>
                <a:cs typeface="+mn-cs"/>
              </a:defRPr>
            </a:lvl4pPr>
            <a:lvl5pPr marL="2057400" indent="-228600" algn="l" defTabSz="914400" rtl="0" eaLnBrk="1" latinLnBrk="0" hangingPunct="1">
              <a:lnSpc>
                <a:spcPct val="90000"/>
              </a:lnSpc>
              <a:spcBef>
                <a:spcPts val="500"/>
              </a:spcBef>
              <a:buClr>
                <a:srgbClr val="4B4F54"/>
              </a:buClr>
              <a:buFont typeface="Arial" panose="020B0604020202020204" pitchFamily="34" charset="0"/>
              <a:buChar char="•"/>
              <a:defRPr sz="1800" kern="1200">
                <a:solidFill>
                  <a:srgbClr val="00334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pPr>
            <a:r>
              <a:rPr lang="en-US" sz="2400" dirty="0"/>
              <a:t>Email &amp; Email </a:t>
            </a:r>
            <a:br>
              <a:rPr lang="en-US" sz="2400" dirty="0"/>
            </a:br>
            <a:r>
              <a:rPr lang="en-US" sz="2400" dirty="0"/>
              <a:t>Attachments</a:t>
            </a:r>
          </a:p>
          <a:p>
            <a:pPr>
              <a:buClr>
                <a:srgbClr val="C00000"/>
              </a:buClr>
            </a:pPr>
            <a:r>
              <a:rPr lang="en-US" sz="2400" dirty="0"/>
              <a:t>Non-Web Documents</a:t>
            </a:r>
          </a:p>
          <a:p>
            <a:pPr>
              <a:buClr>
                <a:srgbClr val="C00000"/>
              </a:buClr>
            </a:pPr>
            <a:r>
              <a:rPr lang="en-US" sz="2400" dirty="0"/>
              <a:t>Non-Web Software</a:t>
            </a:r>
          </a:p>
          <a:p>
            <a:pPr>
              <a:buClr>
                <a:srgbClr val="C00000"/>
              </a:buClr>
            </a:pPr>
            <a:r>
              <a:rPr lang="en-US" sz="2400" dirty="0"/>
              <a:t>Streaming Media</a:t>
            </a:r>
          </a:p>
          <a:p>
            <a:pPr>
              <a:buClr>
                <a:srgbClr val="C00000"/>
              </a:buClr>
            </a:pPr>
            <a:r>
              <a:rPr lang="en-US" sz="2400" dirty="0"/>
              <a:t>Social Media</a:t>
            </a:r>
          </a:p>
          <a:p>
            <a:pPr>
              <a:buClr>
                <a:srgbClr val="C00000"/>
              </a:buClr>
            </a:pPr>
            <a:r>
              <a:rPr lang="en-US" sz="2400" dirty="0"/>
              <a:t>Mobile Applications</a:t>
            </a:r>
          </a:p>
          <a:p>
            <a:pPr>
              <a:buClr>
                <a:srgbClr val="C00000"/>
              </a:buClr>
            </a:pPr>
            <a:r>
              <a:rPr lang="en-US" sz="2400" dirty="0"/>
              <a:t>Mobile Documents</a:t>
            </a:r>
          </a:p>
          <a:p>
            <a:pPr>
              <a:buClr>
                <a:srgbClr val="C00000"/>
              </a:buClr>
            </a:pPr>
            <a:r>
              <a:rPr lang="en-US" sz="2400" dirty="0"/>
              <a:t>Support Documentation</a:t>
            </a:r>
          </a:p>
          <a:p>
            <a:pPr>
              <a:buClr>
                <a:srgbClr val="C00000"/>
              </a:buClr>
            </a:pPr>
            <a:r>
              <a:rPr lang="en-US" sz="2400" dirty="0"/>
              <a:t>Training &amp; </a:t>
            </a:r>
            <a:br>
              <a:rPr lang="en-US" sz="2400" dirty="0"/>
            </a:br>
            <a:r>
              <a:rPr lang="en-US" sz="2400" dirty="0"/>
              <a:t>Training Materials</a:t>
            </a:r>
          </a:p>
        </p:txBody>
      </p:sp>
      <p:sp>
        <p:nvSpPr>
          <p:cNvPr id="4" name="Footer Placeholder 5">
            <a:extLst>
              <a:ext uri="{FF2B5EF4-FFF2-40B4-BE49-F238E27FC236}">
                <a16:creationId xmlns:a16="http://schemas.microsoft.com/office/drawing/2014/main" id="{9983D9B3-8E09-4219-93A9-156DF6281718}"/>
              </a:ext>
            </a:extLst>
          </p:cNvPr>
          <p:cNvSpPr>
            <a:spLocks noGrp="1"/>
          </p:cNvSpPr>
          <p:nvPr>
            <p:ph type="ftr" sz="quarter" idx="4294967295"/>
          </p:nvPr>
        </p:nvSpPr>
        <p:spPr/>
        <p:txBody>
          <a:bodyPr/>
          <a:lstStyle/>
          <a:p>
            <a:endParaRPr lang="en-US" altLang="en-US" dirty="0"/>
          </a:p>
        </p:txBody>
      </p:sp>
      <p:sp>
        <p:nvSpPr>
          <p:cNvPr id="5" name="Slide Number Placeholder 6">
            <a:extLst>
              <a:ext uri="{FF2B5EF4-FFF2-40B4-BE49-F238E27FC236}">
                <a16:creationId xmlns:a16="http://schemas.microsoft.com/office/drawing/2014/main" id="{4B4CFEAA-BE51-4ACA-BE54-7F00B69C7B77}"/>
              </a:ext>
            </a:extLst>
          </p:cNvPr>
          <p:cNvSpPr>
            <a:spLocks noGrp="1"/>
          </p:cNvSpPr>
          <p:nvPr>
            <p:ph type="sldNum" sz="quarter" idx="10"/>
          </p:nvPr>
        </p:nvSpPr>
        <p:spPr/>
        <p:txBody>
          <a:bodyPr/>
          <a:lstStyle/>
          <a:p>
            <a:fld id="{4ECC5106-0B24-400B-A570-74206FB1C33F}" type="slidenum">
              <a:rPr lang="en-US" altLang="en-US" smtClean="0"/>
              <a:pPr/>
              <a:t>33</a:t>
            </a:fld>
            <a:endParaRPr lang="en-US" altLang="en-US"/>
          </a:p>
        </p:txBody>
      </p:sp>
    </p:spTree>
    <p:extLst>
      <p:ext uri="{BB962C8B-B14F-4D97-AF65-F5344CB8AC3E}">
        <p14:creationId xmlns:p14="http://schemas.microsoft.com/office/powerpoint/2010/main" val="1924743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BC50-D834-40CE-9D16-8AFC59110472}"/>
              </a:ext>
            </a:extLst>
          </p:cNvPr>
          <p:cNvSpPr>
            <a:spLocks noGrp="1"/>
          </p:cNvSpPr>
          <p:nvPr>
            <p:ph type="title"/>
          </p:nvPr>
        </p:nvSpPr>
        <p:spPr/>
        <p:txBody>
          <a:bodyPr>
            <a:normAutofit/>
          </a:bodyPr>
          <a:lstStyle/>
          <a:p>
            <a:r>
              <a:rPr lang="en-US" dirty="0"/>
              <a:t>Location &amp; Type of Electronic Content</a:t>
            </a:r>
          </a:p>
        </p:txBody>
      </p:sp>
      <p:pic>
        <p:nvPicPr>
          <p:cNvPr id="7" name="Content Placeholder 2" descr="electronic content examples">
            <a:extLst>
              <a:ext uri="{FF2B5EF4-FFF2-40B4-BE49-F238E27FC236}">
                <a16:creationId xmlns:a16="http://schemas.microsoft.com/office/drawing/2014/main" id="{186AE15A-7425-46AB-9EFF-46798455C5A8}"/>
              </a:ext>
            </a:extLst>
          </p:cNvPr>
          <p:cNvPicPr>
            <a:picLocks noGrp="1" noChangeAspect="1"/>
          </p:cNvPicPr>
          <p:nvPr>
            <p:ph sz="half" idx="1"/>
          </p:nvPr>
        </p:nvPicPr>
        <p:blipFill>
          <a:blip r:embed="rId3"/>
          <a:stretch>
            <a:fillRect/>
          </a:stretch>
        </p:blipFill>
        <p:spPr>
          <a:xfrm>
            <a:off x="1290182" y="1188529"/>
            <a:ext cx="4073440" cy="4982084"/>
          </a:xfrm>
        </p:spPr>
      </p:pic>
      <p:sp>
        <p:nvSpPr>
          <p:cNvPr id="4" name="Content Placeholder 3">
            <a:extLst>
              <a:ext uri="{FF2B5EF4-FFF2-40B4-BE49-F238E27FC236}">
                <a16:creationId xmlns:a16="http://schemas.microsoft.com/office/drawing/2014/main" id="{15E485AB-6B9D-411E-97A5-E4EEB5BEBE5D}"/>
              </a:ext>
            </a:extLst>
          </p:cNvPr>
          <p:cNvSpPr>
            <a:spLocks noGrp="1"/>
          </p:cNvSpPr>
          <p:nvPr>
            <p:ph sz="half" idx="2"/>
          </p:nvPr>
        </p:nvSpPr>
        <p:spPr/>
        <p:txBody>
          <a:bodyPr>
            <a:normAutofit/>
          </a:bodyPr>
          <a:lstStyle/>
          <a:p>
            <a:pPr marL="0" indent="0">
              <a:buNone/>
            </a:pPr>
            <a:r>
              <a:rPr lang="en-US" dirty="0"/>
              <a:t>E205.2 Public Facing</a:t>
            </a:r>
          </a:p>
          <a:p>
            <a:pPr lvl="1">
              <a:buClr>
                <a:srgbClr val="C00000"/>
              </a:buClr>
            </a:pPr>
            <a:r>
              <a:rPr lang="en-US" dirty="0"/>
              <a:t>Electronic content that is public facing shall conform…(WCAG 2)</a:t>
            </a:r>
          </a:p>
          <a:p>
            <a:pPr marL="457200" lvl="1" indent="0">
              <a:buNone/>
            </a:pPr>
            <a:endParaRPr lang="en-US" dirty="0"/>
          </a:p>
          <a:p>
            <a:pPr marL="0" indent="0">
              <a:buNone/>
            </a:pPr>
            <a:r>
              <a:rPr lang="en-US" dirty="0"/>
              <a:t>E205.3 Agency Official Communication</a:t>
            </a:r>
          </a:p>
          <a:p>
            <a:pPr lvl="1">
              <a:buClr>
                <a:srgbClr val="C00000"/>
              </a:buClr>
            </a:pPr>
            <a:r>
              <a:rPr lang="en-US" dirty="0"/>
              <a:t>Content that is not public facing</a:t>
            </a:r>
          </a:p>
          <a:p>
            <a:pPr lvl="1">
              <a:buClr>
                <a:srgbClr val="C00000"/>
              </a:buClr>
            </a:pPr>
            <a:r>
              <a:rPr lang="en-US" dirty="0"/>
              <a:t>Agency official communication in nine categories</a:t>
            </a:r>
          </a:p>
          <a:p>
            <a:pPr lvl="1">
              <a:buClr>
                <a:srgbClr val="C00000"/>
              </a:buClr>
            </a:pPr>
            <a:r>
              <a:rPr lang="en-US" dirty="0"/>
              <a:t>Exception for NARA records</a:t>
            </a:r>
          </a:p>
          <a:p>
            <a:pPr lvl="1">
              <a:buClr>
                <a:srgbClr val="C00000"/>
              </a:buClr>
            </a:pPr>
            <a:r>
              <a:rPr lang="en-US" dirty="0"/>
              <a:t>Conform to WCAG 2, unless non-Web</a:t>
            </a:r>
          </a:p>
          <a:p>
            <a:pPr lvl="1"/>
            <a:endParaRPr lang="en-US" dirty="0"/>
          </a:p>
        </p:txBody>
      </p:sp>
      <p:sp>
        <p:nvSpPr>
          <p:cNvPr id="6" name="Footer Placeholder 4">
            <a:extLst>
              <a:ext uri="{FF2B5EF4-FFF2-40B4-BE49-F238E27FC236}">
                <a16:creationId xmlns:a16="http://schemas.microsoft.com/office/drawing/2014/main" id="{823829E0-C788-45CB-9063-6F2D12269933}"/>
              </a:ext>
            </a:extLst>
          </p:cNvPr>
          <p:cNvSpPr>
            <a:spLocks noGrp="1"/>
          </p:cNvSpPr>
          <p:nvPr>
            <p:ph type="ftr" sz="quarter" idx="4294967295"/>
          </p:nvPr>
        </p:nvSpPr>
        <p:spPr>
          <a:xfrm>
            <a:off x="0" y="6356350"/>
            <a:ext cx="2895600" cy="365125"/>
          </a:xfrm>
        </p:spPr>
        <p:txBody>
          <a:bodyPr/>
          <a:lstStyle/>
          <a:p>
            <a:r>
              <a:rPr lang="en-US" dirty="0"/>
              <a:t>© 2018 - All Rights Reserved</a:t>
            </a:r>
          </a:p>
        </p:txBody>
      </p:sp>
      <p:sp>
        <p:nvSpPr>
          <p:cNvPr id="5" name="Slide Number Placeholder 5">
            <a:extLst>
              <a:ext uri="{FF2B5EF4-FFF2-40B4-BE49-F238E27FC236}">
                <a16:creationId xmlns:a16="http://schemas.microsoft.com/office/drawing/2014/main" id="{8B2AED75-EE4B-4029-B4E9-60087D974A7B}"/>
              </a:ext>
            </a:extLst>
          </p:cNvPr>
          <p:cNvSpPr>
            <a:spLocks noGrp="1"/>
          </p:cNvSpPr>
          <p:nvPr>
            <p:ph type="sldNum" sz="quarter" idx="10"/>
          </p:nvPr>
        </p:nvSpPr>
        <p:spPr/>
        <p:txBody>
          <a:bodyPr/>
          <a:lstStyle/>
          <a:p>
            <a:fld id="{105A3CBC-8A79-5140-907D-6E2A5A8F5F15}" type="slidenum">
              <a:rPr lang="en-US" smtClean="0"/>
              <a:t>34</a:t>
            </a:fld>
            <a:endParaRPr lang="en-US"/>
          </a:p>
        </p:txBody>
      </p:sp>
    </p:spTree>
    <p:extLst>
      <p:ext uri="{BB962C8B-B14F-4D97-AF65-F5344CB8AC3E}">
        <p14:creationId xmlns:p14="http://schemas.microsoft.com/office/powerpoint/2010/main" val="923620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Official Agency Communications</a:t>
            </a:r>
          </a:p>
        </p:txBody>
      </p:sp>
      <p:sp>
        <p:nvSpPr>
          <p:cNvPr id="3" name="Content Placeholder 2"/>
          <p:cNvSpPr>
            <a:spLocks noGrp="1"/>
          </p:cNvSpPr>
          <p:nvPr>
            <p:ph sz="quarter" idx="13"/>
          </p:nvPr>
        </p:nvSpPr>
        <p:spPr/>
        <p:txBody>
          <a:bodyPr>
            <a:normAutofit fontScale="92500" lnSpcReduction="20000"/>
          </a:bodyPr>
          <a:lstStyle/>
          <a:p>
            <a:pPr marL="0" indent="0">
              <a:buNone/>
            </a:pPr>
            <a:r>
              <a:rPr lang="en-US" sz="3500" dirty="0"/>
              <a:t>Agency Official Communication (E205.3)</a:t>
            </a:r>
          </a:p>
          <a:p>
            <a:pPr marL="514350" indent="-514350">
              <a:buClr>
                <a:srgbClr val="C00000"/>
              </a:buClr>
              <a:buFont typeface="+mj-lt"/>
              <a:buAutoNum type="arabicPeriod"/>
            </a:pPr>
            <a:r>
              <a:rPr lang="en-US" dirty="0"/>
              <a:t>An emergency notification</a:t>
            </a:r>
          </a:p>
          <a:p>
            <a:pPr marL="514350" indent="-514350">
              <a:buClr>
                <a:srgbClr val="C00000"/>
              </a:buClr>
              <a:buFont typeface="+mj-lt"/>
              <a:buAutoNum type="arabicPeriod"/>
            </a:pPr>
            <a:r>
              <a:rPr lang="en-US" dirty="0"/>
              <a:t>An initial or final decision adjudicating an administrative claim or proceeding</a:t>
            </a:r>
          </a:p>
          <a:p>
            <a:pPr marL="514350" indent="-514350">
              <a:buClr>
                <a:srgbClr val="C00000"/>
              </a:buClr>
              <a:buFont typeface="+mj-lt"/>
              <a:buAutoNum type="arabicPeriod"/>
            </a:pPr>
            <a:r>
              <a:rPr lang="en-US" dirty="0"/>
              <a:t>An internal or external program or policy announcement</a:t>
            </a:r>
          </a:p>
          <a:p>
            <a:pPr marL="514350" indent="-514350">
              <a:buClr>
                <a:srgbClr val="C00000"/>
              </a:buClr>
              <a:buFont typeface="+mj-lt"/>
              <a:buAutoNum type="arabicPeriod"/>
            </a:pPr>
            <a:r>
              <a:rPr lang="en-US" dirty="0"/>
              <a:t>A notice of benefits, program eligibility, employment opportunity, or personnel action</a:t>
            </a:r>
          </a:p>
          <a:p>
            <a:pPr marL="514350" indent="-514350">
              <a:buClr>
                <a:srgbClr val="C00000"/>
              </a:buClr>
              <a:buFont typeface="+mj-lt"/>
              <a:buAutoNum type="arabicPeriod"/>
            </a:pPr>
            <a:r>
              <a:rPr lang="en-US" dirty="0"/>
              <a:t>A formal acknowledgement of receipt</a:t>
            </a:r>
          </a:p>
          <a:p>
            <a:pPr marL="514350" indent="-514350">
              <a:buClr>
                <a:srgbClr val="C00000"/>
              </a:buClr>
              <a:buFont typeface="+mj-lt"/>
              <a:buAutoNum type="arabicPeriod"/>
            </a:pPr>
            <a:r>
              <a:rPr lang="en-US" dirty="0"/>
              <a:t>A survey questionnaire</a:t>
            </a:r>
          </a:p>
          <a:p>
            <a:pPr marL="514350" indent="-514350">
              <a:buClr>
                <a:srgbClr val="C00000"/>
              </a:buClr>
              <a:buFont typeface="+mj-lt"/>
              <a:buAutoNum type="arabicPeriod"/>
            </a:pPr>
            <a:r>
              <a:rPr lang="en-US" dirty="0"/>
              <a:t>A template or form</a:t>
            </a:r>
          </a:p>
          <a:p>
            <a:pPr marL="514350" indent="-514350">
              <a:buClr>
                <a:srgbClr val="C00000"/>
              </a:buClr>
              <a:buFont typeface="+mj-lt"/>
              <a:buAutoNum type="arabicPeriod"/>
            </a:pPr>
            <a:r>
              <a:rPr lang="en-US" dirty="0"/>
              <a:t>Educational or training materials</a:t>
            </a:r>
          </a:p>
          <a:p>
            <a:pPr marL="514350" indent="-514350">
              <a:buClr>
                <a:srgbClr val="C00000"/>
              </a:buClr>
              <a:buFont typeface="+mj-lt"/>
              <a:buAutoNum type="arabicPeriod"/>
            </a:pPr>
            <a:r>
              <a:rPr lang="en-US" dirty="0"/>
              <a:t>Intranet content designed as a Web page</a:t>
            </a:r>
          </a:p>
        </p:txBody>
      </p:sp>
      <p:sp>
        <p:nvSpPr>
          <p:cNvPr id="5" name="Footer Placeholder 3">
            <a:extLst>
              <a:ext uri="{FF2B5EF4-FFF2-40B4-BE49-F238E27FC236}">
                <a16:creationId xmlns:a16="http://schemas.microsoft.com/office/drawing/2014/main" id="{CD71DFF4-3682-4994-B790-86012314DC89}"/>
              </a:ext>
            </a:extLst>
          </p:cNvPr>
          <p:cNvSpPr>
            <a:spLocks noGrp="1"/>
          </p:cNvSpPr>
          <p:nvPr>
            <p:ph type="ftr" sz="quarter" idx="11"/>
          </p:nvPr>
        </p:nvSpPr>
        <p:spPr/>
        <p:txBody>
          <a:bodyPr/>
          <a:lstStyle/>
          <a:p>
            <a:endParaRPr lang="en-US" dirty="0"/>
          </a:p>
        </p:txBody>
      </p:sp>
      <p:sp>
        <p:nvSpPr>
          <p:cNvPr id="4" name="Slide Number Placeholder 4"/>
          <p:cNvSpPr>
            <a:spLocks noGrp="1"/>
          </p:cNvSpPr>
          <p:nvPr>
            <p:ph type="sldNum" sz="quarter" idx="12"/>
          </p:nvPr>
        </p:nvSpPr>
        <p:spPr/>
        <p:txBody>
          <a:bodyPr/>
          <a:lstStyle/>
          <a:p>
            <a:fld id="{105A3CBC-8A79-5140-907D-6E2A5A8F5F15}" type="slidenum">
              <a:rPr lang="en-US" smtClean="0"/>
              <a:pPr/>
              <a:t>35</a:t>
            </a:fld>
            <a:endParaRPr lang="en-US" dirty="0"/>
          </a:p>
        </p:txBody>
      </p:sp>
    </p:spTree>
    <p:extLst>
      <p:ext uri="{BB962C8B-B14F-4D97-AF65-F5344CB8AC3E}">
        <p14:creationId xmlns:p14="http://schemas.microsoft.com/office/powerpoint/2010/main" val="2820052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F1C1B2-BA78-4EA0-AB68-2D48F8318F72}"/>
              </a:ext>
            </a:extLst>
          </p:cNvPr>
          <p:cNvSpPr>
            <a:spLocks noGrp="1"/>
          </p:cNvSpPr>
          <p:nvPr>
            <p:ph type="title"/>
          </p:nvPr>
        </p:nvSpPr>
        <p:spPr/>
        <p:txBody>
          <a:bodyPr/>
          <a:lstStyle/>
          <a:p>
            <a:r>
              <a:rPr lang="en-US" dirty="0"/>
              <a:t>Software</a:t>
            </a:r>
          </a:p>
        </p:txBody>
      </p:sp>
      <p:sp>
        <p:nvSpPr>
          <p:cNvPr id="7" name="Content Placeholder 2">
            <a:extLst>
              <a:ext uri="{FF2B5EF4-FFF2-40B4-BE49-F238E27FC236}">
                <a16:creationId xmlns:a16="http://schemas.microsoft.com/office/drawing/2014/main" id="{4C05EC06-22A1-4DDD-8AD0-649309A94C18}"/>
              </a:ext>
            </a:extLst>
          </p:cNvPr>
          <p:cNvSpPr>
            <a:spLocks noGrp="1"/>
          </p:cNvSpPr>
          <p:nvPr>
            <p:ph sz="half" idx="1"/>
          </p:nvPr>
        </p:nvSpPr>
        <p:spPr>
          <a:xfrm>
            <a:off x="838199" y="1350500"/>
            <a:ext cx="7140880" cy="5362123"/>
          </a:xfrm>
        </p:spPr>
        <p:txBody>
          <a:bodyPr>
            <a:normAutofit fontScale="85000" lnSpcReduction="20000"/>
          </a:bodyPr>
          <a:lstStyle/>
          <a:p>
            <a:pPr fontAlgn="base"/>
            <a:r>
              <a:rPr lang="en-US" sz="4000" dirty="0"/>
              <a:t>Interoperability with AT (502)</a:t>
            </a:r>
          </a:p>
          <a:p>
            <a:pPr lvl="1" fontAlgn="base"/>
            <a:r>
              <a:rPr lang="en-US" b="0" dirty="0"/>
              <a:t>Accessibility Features &amp; Services (502.1, 502.2) </a:t>
            </a:r>
          </a:p>
          <a:p>
            <a:pPr lvl="2" fontAlgn="base"/>
            <a:r>
              <a:rPr lang="en-US" b="0" dirty="0"/>
              <a:t>allow user control and don’t disrupt</a:t>
            </a:r>
          </a:p>
          <a:p>
            <a:pPr lvl="1" fontAlgn="base"/>
            <a:r>
              <a:rPr lang="en-US" b="0" dirty="0"/>
              <a:t>Platform Accessibility Features (502.4)</a:t>
            </a:r>
          </a:p>
          <a:p>
            <a:pPr lvl="2" fontAlgn="base"/>
            <a:r>
              <a:rPr lang="en-US" dirty="0"/>
              <a:t>c</a:t>
            </a:r>
            <a:r>
              <a:rPr lang="en-US" b="0" dirty="0"/>
              <a:t>onform ANSI/HFES 200.2</a:t>
            </a:r>
          </a:p>
          <a:p>
            <a:pPr fontAlgn="base"/>
            <a:r>
              <a:rPr lang="en-US" sz="4000" dirty="0"/>
              <a:t>Applications (503)</a:t>
            </a:r>
          </a:p>
          <a:p>
            <a:pPr lvl="1" fontAlgn="base"/>
            <a:r>
              <a:rPr lang="en-US" b="0" dirty="0"/>
              <a:t>User Preferences (503.2)</a:t>
            </a:r>
          </a:p>
          <a:p>
            <a:pPr lvl="2" fontAlgn="base"/>
            <a:r>
              <a:rPr lang="en-US" b="0" dirty="0"/>
              <a:t>color, contrast, font type, font size, </a:t>
            </a:r>
            <a:br>
              <a:rPr lang="en-US" b="0" dirty="0"/>
            </a:br>
            <a:r>
              <a:rPr lang="en-US" b="0" dirty="0"/>
              <a:t>and focus cursor</a:t>
            </a:r>
          </a:p>
          <a:p>
            <a:pPr lvl="1" fontAlgn="base"/>
            <a:r>
              <a:rPr lang="en-US" b="0" dirty="0"/>
              <a:t>Alternative UI AT (503.3)</a:t>
            </a:r>
          </a:p>
          <a:p>
            <a:pPr lvl="1" fontAlgn="base"/>
            <a:r>
              <a:rPr lang="en-US" b="0" dirty="0"/>
              <a:t>User Controls for Captions and Audio </a:t>
            </a:r>
            <a:br>
              <a:rPr lang="en-US" b="0" dirty="0"/>
            </a:br>
            <a:r>
              <a:rPr lang="en-US" b="0" dirty="0"/>
              <a:t>Description (503.4)</a:t>
            </a:r>
          </a:p>
          <a:p>
            <a:pPr lvl="2" fontAlgn="base"/>
            <a:r>
              <a:rPr lang="en-US" b="0" dirty="0"/>
              <a:t>same menu level as controls </a:t>
            </a:r>
            <a:br>
              <a:rPr lang="en-US" b="0" dirty="0"/>
            </a:br>
            <a:r>
              <a:rPr lang="en-US" b="0" dirty="0"/>
              <a:t>for volume or program</a:t>
            </a:r>
            <a:endParaRPr lang="en-US" sz="2500" dirty="0"/>
          </a:p>
          <a:p>
            <a:pPr fontAlgn="base"/>
            <a:r>
              <a:rPr lang="en-US" sz="4000" dirty="0"/>
              <a:t>Authoring Tools (504)</a:t>
            </a:r>
          </a:p>
          <a:p>
            <a:pPr fontAlgn="base"/>
            <a:r>
              <a:rPr lang="en-US" sz="4000" dirty="0"/>
              <a:t>Complete Processes (E207.3, C205.3)</a:t>
            </a:r>
          </a:p>
        </p:txBody>
      </p:sp>
      <p:pic>
        <p:nvPicPr>
          <p:cNvPr id="9" name="Content Placeholder 3" descr="Graphic of software in the cloud, on mobile and on laptops.">
            <a:extLst>
              <a:ext uri="{FF2B5EF4-FFF2-40B4-BE49-F238E27FC236}">
                <a16:creationId xmlns:a16="http://schemas.microsoft.com/office/drawing/2014/main" id="{F2A7BD7E-2AE7-4696-BF23-D63E38E9F84D}"/>
              </a:ext>
            </a:extLst>
          </p:cNvPr>
          <p:cNvPicPr>
            <a:picLocks noGrp="1" noChangeAspect="1"/>
          </p:cNvPicPr>
          <p:nvPr>
            <p:ph sz="half" idx="2"/>
          </p:nvPr>
        </p:nvPicPr>
        <p:blipFill>
          <a:blip r:embed="rId3"/>
          <a:stretch>
            <a:fillRect/>
          </a:stretch>
        </p:blipFill>
        <p:spPr>
          <a:xfrm>
            <a:off x="6501008" y="2006260"/>
            <a:ext cx="5432128" cy="3621419"/>
          </a:xfrm>
        </p:spPr>
      </p:pic>
      <p:sp>
        <p:nvSpPr>
          <p:cNvPr id="5" name="Slide Number Placeholder 4">
            <a:extLst>
              <a:ext uri="{FF2B5EF4-FFF2-40B4-BE49-F238E27FC236}">
                <a16:creationId xmlns:a16="http://schemas.microsoft.com/office/drawing/2014/main" id="{E47AF7A4-DC74-4056-A20F-AA932E51D81A}"/>
              </a:ext>
            </a:extLst>
          </p:cNvPr>
          <p:cNvSpPr>
            <a:spLocks noGrp="1"/>
          </p:cNvSpPr>
          <p:nvPr>
            <p:ph type="sldNum" sz="quarter" idx="10"/>
          </p:nvPr>
        </p:nvSpPr>
        <p:spPr/>
        <p:txBody>
          <a:bodyPr/>
          <a:lstStyle/>
          <a:p>
            <a:fld id="{105A3CBC-8A79-5140-907D-6E2A5A8F5F15}" type="slidenum">
              <a:rPr lang="en-US" smtClean="0"/>
              <a:pPr/>
              <a:t>36</a:t>
            </a:fld>
            <a:endParaRPr lang="en-US" dirty="0"/>
          </a:p>
        </p:txBody>
      </p:sp>
    </p:spTree>
    <p:extLst>
      <p:ext uri="{BB962C8B-B14F-4D97-AF65-F5344CB8AC3E}">
        <p14:creationId xmlns:p14="http://schemas.microsoft.com/office/powerpoint/2010/main" val="305853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C16E-6AD4-4BDF-8D12-1333252689D0}"/>
              </a:ext>
            </a:extLst>
          </p:cNvPr>
          <p:cNvSpPr>
            <a:spLocks noGrp="1"/>
          </p:cNvSpPr>
          <p:nvPr>
            <p:ph type="title"/>
          </p:nvPr>
        </p:nvSpPr>
        <p:spPr/>
        <p:txBody>
          <a:bodyPr/>
          <a:lstStyle/>
          <a:p>
            <a:r>
              <a:rPr lang="en-US" dirty="0"/>
              <a:t>What About Mobile?</a:t>
            </a:r>
          </a:p>
        </p:txBody>
      </p:sp>
      <p:sp>
        <p:nvSpPr>
          <p:cNvPr id="3" name="Text Placeholder 2">
            <a:extLst>
              <a:ext uri="{FF2B5EF4-FFF2-40B4-BE49-F238E27FC236}">
                <a16:creationId xmlns:a16="http://schemas.microsoft.com/office/drawing/2014/main" id="{A3479909-E7A5-4B3D-8B0C-C362DE3A8597}"/>
              </a:ext>
            </a:extLst>
          </p:cNvPr>
          <p:cNvSpPr>
            <a:spLocks noGrp="1"/>
          </p:cNvSpPr>
          <p:nvPr>
            <p:ph type="body" idx="1"/>
          </p:nvPr>
        </p:nvSpPr>
        <p:spPr/>
        <p:txBody>
          <a:bodyPr/>
          <a:lstStyle/>
          <a:p>
            <a:endParaRPr lang="en-US"/>
          </a:p>
        </p:txBody>
      </p:sp>
      <p:pic>
        <p:nvPicPr>
          <p:cNvPr id="6" name="Picture Placeholder 3" descr="mobile">
            <a:extLst>
              <a:ext uri="{FF2B5EF4-FFF2-40B4-BE49-F238E27FC236}">
                <a16:creationId xmlns:a16="http://schemas.microsoft.com/office/drawing/2014/main" id="{E939DCB7-A2B7-4B3A-B3AC-0542A86B89F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 b="24"/>
          <a:stretch>
            <a:fillRect/>
          </a:stretch>
        </p:blipFill>
        <p:spPr>
          <a:xfrm>
            <a:off x="8428038" y="3265488"/>
            <a:ext cx="3251200" cy="3249612"/>
          </a:xfrm>
        </p:spPr>
      </p:pic>
    </p:spTree>
    <p:extLst>
      <p:ext uri="{BB962C8B-B14F-4D97-AF65-F5344CB8AC3E}">
        <p14:creationId xmlns:p14="http://schemas.microsoft.com/office/powerpoint/2010/main" val="2097471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7E31-CF50-4277-A42D-DBB9291E8BBB}"/>
              </a:ext>
            </a:extLst>
          </p:cNvPr>
          <p:cNvSpPr>
            <a:spLocks noGrp="1"/>
          </p:cNvSpPr>
          <p:nvPr>
            <p:ph type="title"/>
          </p:nvPr>
        </p:nvSpPr>
        <p:spPr/>
        <p:txBody>
          <a:bodyPr/>
          <a:lstStyle/>
          <a:p>
            <a:r>
              <a:rPr lang="en-US" dirty="0"/>
              <a:t>Platform Software on Mobile</a:t>
            </a:r>
          </a:p>
        </p:txBody>
      </p:sp>
      <p:sp>
        <p:nvSpPr>
          <p:cNvPr id="3" name="Content Placeholder 2">
            <a:extLst>
              <a:ext uri="{FF2B5EF4-FFF2-40B4-BE49-F238E27FC236}">
                <a16:creationId xmlns:a16="http://schemas.microsoft.com/office/drawing/2014/main" id="{6C3542FE-139B-4032-83AB-D227D56572D3}"/>
              </a:ext>
            </a:extLst>
          </p:cNvPr>
          <p:cNvSpPr>
            <a:spLocks noGrp="1"/>
          </p:cNvSpPr>
          <p:nvPr>
            <p:ph sz="half" idx="1"/>
          </p:nvPr>
        </p:nvSpPr>
        <p:spPr/>
        <p:txBody>
          <a:bodyPr>
            <a:normAutofit fontScale="92500" lnSpcReduction="20000"/>
          </a:bodyPr>
          <a:lstStyle/>
          <a:p>
            <a:pPr>
              <a:buClr>
                <a:srgbClr val="C00000"/>
              </a:buClr>
            </a:pPr>
            <a:r>
              <a:rPr lang="en-US" dirty="0"/>
              <a:t>Same for Desktop PC</a:t>
            </a:r>
          </a:p>
          <a:p>
            <a:pPr lvl="1">
              <a:buClr>
                <a:srgbClr val="C00000"/>
              </a:buClr>
            </a:pPr>
            <a:r>
              <a:rPr lang="en-US" dirty="0"/>
              <a:t>OS Must provide Accessibility Features (502.2)</a:t>
            </a:r>
            <a:br>
              <a:rPr lang="en-US" dirty="0"/>
            </a:br>
            <a:endParaRPr lang="en-US" dirty="0"/>
          </a:p>
          <a:p>
            <a:pPr>
              <a:buClr>
                <a:srgbClr val="C00000"/>
              </a:buClr>
            </a:pPr>
            <a:r>
              <a:rPr lang="en-US" dirty="0"/>
              <a:t>If OS is Closed (402)</a:t>
            </a:r>
          </a:p>
          <a:p>
            <a:pPr lvl="1">
              <a:buClr>
                <a:srgbClr val="C00000"/>
              </a:buClr>
            </a:pPr>
            <a:r>
              <a:rPr lang="en-US" i="1" dirty="0"/>
              <a:t>(can’t add AT)</a:t>
            </a:r>
          </a:p>
          <a:p>
            <a:pPr lvl="1">
              <a:buClr>
                <a:srgbClr val="C00000"/>
              </a:buClr>
            </a:pPr>
            <a:r>
              <a:rPr lang="en-US" dirty="0"/>
              <a:t>Must work w/o AT (402.1)</a:t>
            </a:r>
          </a:p>
          <a:p>
            <a:pPr lvl="1">
              <a:buClr>
                <a:srgbClr val="C00000"/>
              </a:buClr>
            </a:pPr>
            <a:r>
              <a:rPr lang="en-US" dirty="0"/>
              <a:t>Must conform to Speech Output Enabled (402.2)</a:t>
            </a:r>
          </a:p>
          <a:p>
            <a:pPr lvl="2">
              <a:buClr>
                <a:srgbClr val="C00000"/>
              </a:buClr>
            </a:pPr>
            <a:r>
              <a:rPr lang="en-US" dirty="0"/>
              <a:t>Exception in 502.1</a:t>
            </a:r>
            <a:br>
              <a:rPr lang="en-US" dirty="0"/>
            </a:br>
            <a:endParaRPr lang="en-US" dirty="0"/>
          </a:p>
          <a:p>
            <a:pPr>
              <a:buClr>
                <a:srgbClr val="C00000"/>
              </a:buClr>
            </a:pPr>
            <a:r>
              <a:rPr lang="en-US" dirty="0"/>
              <a:t>If OS is Open</a:t>
            </a:r>
          </a:p>
          <a:p>
            <a:pPr lvl="1">
              <a:buClr>
                <a:srgbClr val="C00000"/>
              </a:buClr>
            </a:pPr>
            <a:r>
              <a:rPr lang="en-US" dirty="0"/>
              <a:t>Like a PC would require: </a:t>
            </a:r>
          </a:p>
          <a:p>
            <a:pPr lvl="2">
              <a:buClr>
                <a:srgbClr val="C00000"/>
              </a:buClr>
            </a:pPr>
            <a:r>
              <a:rPr lang="en-US" dirty="0"/>
              <a:t>Interoperability with AT (502) </a:t>
            </a:r>
          </a:p>
          <a:p>
            <a:pPr lvl="2">
              <a:buClr>
                <a:srgbClr val="C00000"/>
              </a:buClr>
            </a:pPr>
            <a:r>
              <a:rPr lang="en-US" dirty="0"/>
              <a:t>Applications (503) </a:t>
            </a:r>
          </a:p>
          <a:p>
            <a:pPr lvl="2">
              <a:buClr>
                <a:srgbClr val="C00000"/>
              </a:buClr>
            </a:pPr>
            <a:r>
              <a:rPr lang="en-US" dirty="0"/>
              <a:t>Authoring Tools (504)</a:t>
            </a:r>
          </a:p>
        </p:txBody>
      </p:sp>
      <p:pic>
        <p:nvPicPr>
          <p:cNvPr id="8" name="Content Placeholder 3" descr="Examples of platform software on mobile OSs; Android, Windows and Apple.">
            <a:extLst>
              <a:ext uri="{FF2B5EF4-FFF2-40B4-BE49-F238E27FC236}">
                <a16:creationId xmlns:a16="http://schemas.microsoft.com/office/drawing/2014/main" id="{F17212EF-44E6-43E8-807A-EDF348D16353}"/>
              </a:ext>
            </a:extLst>
          </p:cNvPr>
          <p:cNvPicPr>
            <a:picLocks noGrp="1" noChangeAspect="1"/>
          </p:cNvPicPr>
          <p:nvPr>
            <p:ph sz="half" idx="2"/>
          </p:nvPr>
        </p:nvPicPr>
        <p:blipFill>
          <a:blip r:embed="rId2"/>
          <a:stretch>
            <a:fillRect/>
          </a:stretch>
        </p:blipFill>
        <p:spPr>
          <a:xfrm>
            <a:off x="6172200" y="1612229"/>
            <a:ext cx="5181600" cy="4384430"/>
          </a:xfrm>
        </p:spPr>
      </p:pic>
      <p:sp>
        <p:nvSpPr>
          <p:cNvPr id="5" name="Footer Placeholder 4" hidden="1">
            <a:extLst>
              <a:ext uri="{FF2B5EF4-FFF2-40B4-BE49-F238E27FC236}">
                <a16:creationId xmlns:a16="http://schemas.microsoft.com/office/drawing/2014/main" id="{8373B3AE-F8B9-46DC-91B2-DD5C8623E1D6}"/>
              </a:ext>
            </a:extLst>
          </p:cNvPr>
          <p:cNvSpPr>
            <a:spLocks noGrp="1"/>
          </p:cNvSpPr>
          <p:nvPr>
            <p:ph type="ftr" sz="quarter" idx="4294967295"/>
          </p:nvPr>
        </p:nvSpPr>
        <p:spPr/>
        <p:txBody>
          <a:bodyPr/>
          <a:lstStyle/>
          <a:p>
            <a:endParaRPr lang="en-US" dirty="0"/>
          </a:p>
        </p:txBody>
      </p:sp>
      <p:sp>
        <p:nvSpPr>
          <p:cNvPr id="6" name="Slide Number Placeholder 5">
            <a:extLst>
              <a:ext uri="{FF2B5EF4-FFF2-40B4-BE49-F238E27FC236}">
                <a16:creationId xmlns:a16="http://schemas.microsoft.com/office/drawing/2014/main" id="{2AA88EEB-0F41-4ED2-A17C-A20A3D0E7528}"/>
              </a:ext>
            </a:extLst>
          </p:cNvPr>
          <p:cNvSpPr>
            <a:spLocks noGrp="1"/>
          </p:cNvSpPr>
          <p:nvPr>
            <p:ph type="sldNum" sz="quarter" idx="10"/>
          </p:nvPr>
        </p:nvSpPr>
        <p:spPr/>
        <p:txBody>
          <a:bodyPr/>
          <a:lstStyle/>
          <a:p>
            <a:fld id="{105A3CBC-8A79-5140-907D-6E2A5A8F5F15}" type="slidenum">
              <a:rPr lang="en-US" smtClean="0"/>
              <a:t>38</a:t>
            </a:fld>
            <a:endParaRPr lang="en-US"/>
          </a:p>
        </p:txBody>
      </p:sp>
    </p:spTree>
    <p:extLst>
      <p:ext uri="{BB962C8B-B14F-4D97-AF65-F5344CB8AC3E}">
        <p14:creationId xmlns:p14="http://schemas.microsoft.com/office/powerpoint/2010/main" val="352841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8C12-B359-4E13-A1C9-C473B8748EE9}"/>
              </a:ext>
            </a:extLst>
          </p:cNvPr>
          <p:cNvSpPr>
            <a:spLocks noGrp="1"/>
          </p:cNvSpPr>
          <p:nvPr>
            <p:ph type="title"/>
          </p:nvPr>
        </p:nvSpPr>
        <p:spPr/>
        <p:txBody>
          <a:bodyPr/>
          <a:lstStyle/>
          <a:p>
            <a:r>
              <a:rPr lang="en-US" dirty="0"/>
              <a:t>Apps on Mobile</a:t>
            </a:r>
          </a:p>
        </p:txBody>
      </p:sp>
      <p:pic>
        <p:nvPicPr>
          <p:cNvPr id="12" name="Content Placeholder 2" descr="mobile apps">
            <a:extLst>
              <a:ext uri="{FF2B5EF4-FFF2-40B4-BE49-F238E27FC236}">
                <a16:creationId xmlns:a16="http://schemas.microsoft.com/office/drawing/2014/main" id="{FE4EE2EA-AAD9-43ED-9F38-256EE1D9FC01}"/>
              </a:ext>
            </a:extLst>
          </p:cNvPr>
          <p:cNvPicPr>
            <a:picLocks noGrp="1" noChangeAspect="1"/>
          </p:cNvPicPr>
          <p:nvPr>
            <p:ph sz="half" idx="1"/>
          </p:nvPr>
        </p:nvPicPr>
        <p:blipFill>
          <a:blip r:embed="rId2"/>
          <a:stretch>
            <a:fillRect/>
          </a:stretch>
        </p:blipFill>
        <p:spPr>
          <a:xfrm>
            <a:off x="547688" y="1400368"/>
            <a:ext cx="5181600" cy="4323364"/>
          </a:xfrm>
        </p:spPr>
      </p:pic>
      <p:sp>
        <p:nvSpPr>
          <p:cNvPr id="4" name="Content Placeholder 3">
            <a:extLst>
              <a:ext uri="{FF2B5EF4-FFF2-40B4-BE49-F238E27FC236}">
                <a16:creationId xmlns:a16="http://schemas.microsoft.com/office/drawing/2014/main" id="{229B736E-D990-4753-A6F7-6370B8FD75C6}"/>
              </a:ext>
            </a:extLst>
          </p:cNvPr>
          <p:cNvSpPr>
            <a:spLocks noGrp="1"/>
          </p:cNvSpPr>
          <p:nvPr>
            <p:ph sz="half" idx="2"/>
          </p:nvPr>
        </p:nvSpPr>
        <p:spPr>
          <a:xfrm>
            <a:off x="6172200" y="1438182"/>
            <a:ext cx="5181600" cy="4984559"/>
          </a:xfrm>
        </p:spPr>
        <p:txBody>
          <a:bodyPr>
            <a:normAutofit fontScale="92500" lnSpcReduction="10000"/>
          </a:bodyPr>
          <a:lstStyle/>
          <a:p>
            <a:pPr>
              <a:buClr>
                <a:srgbClr val="C00000"/>
              </a:buClr>
            </a:pPr>
            <a:r>
              <a:rPr lang="en-US" dirty="0"/>
              <a:t>Native Software (Apps)</a:t>
            </a:r>
          </a:p>
          <a:p>
            <a:pPr lvl="1">
              <a:buClr>
                <a:srgbClr val="C00000"/>
              </a:buClr>
            </a:pPr>
            <a:r>
              <a:rPr lang="en-US" dirty="0"/>
              <a:t>34 WCAG 2 SCs</a:t>
            </a:r>
          </a:p>
          <a:p>
            <a:pPr lvl="1">
              <a:buClr>
                <a:srgbClr val="C00000"/>
              </a:buClr>
            </a:pPr>
            <a:r>
              <a:rPr lang="en-US" dirty="0"/>
              <a:t>Authoring Tools</a:t>
            </a:r>
          </a:p>
          <a:p>
            <a:pPr lvl="1">
              <a:buClr>
                <a:srgbClr val="C00000"/>
              </a:buClr>
            </a:pPr>
            <a:endParaRPr lang="en-US" dirty="0"/>
          </a:p>
          <a:p>
            <a:pPr>
              <a:buClr>
                <a:srgbClr val="C00000"/>
              </a:buClr>
            </a:pPr>
            <a:r>
              <a:rPr lang="en-US" dirty="0"/>
              <a:t>Web Software (Apps)</a:t>
            </a:r>
          </a:p>
          <a:p>
            <a:pPr lvl="1">
              <a:buClr>
                <a:srgbClr val="C00000"/>
              </a:buClr>
            </a:pPr>
            <a:r>
              <a:rPr lang="en-US" dirty="0"/>
              <a:t>38 WCAG 2 SCs</a:t>
            </a:r>
          </a:p>
          <a:p>
            <a:pPr lvl="1">
              <a:buClr>
                <a:srgbClr val="C00000"/>
              </a:buClr>
            </a:pPr>
            <a:r>
              <a:rPr lang="en-US" dirty="0"/>
              <a:t>Applications</a:t>
            </a:r>
          </a:p>
          <a:p>
            <a:pPr lvl="1">
              <a:buClr>
                <a:srgbClr val="C00000"/>
              </a:buClr>
            </a:pPr>
            <a:r>
              <a:rPr lang="en-US" dirty="0"/>
              <a:t>Authoring Tools</a:t>
            </a:r>
          </a:p>
          <a:p>
            <a:pPr>
              <a:buClr>
                <a:srgbClr val="C00000"/>
              </a:buClr>
            </a:pPr>
            <a:endParaRPr lang="en-US" dirty="0"/>
          </a:p>
          <a:p>
            <a:pPr>
              <a:buClr>
                <a:srgbClr val="C00000"/>
              </a:buClr>
            </a:pPr>
            <a:r>
              <a:rPr lang="en-US" dirty="0"/>
              <a:t>Hybrid Apps  </a:t>
            </a:r>
            <a:r>
              <a:rPr lang="en-US" b="0" dirty="0"/>
              <a:t>(cut your losses….)</a:t>
            </a:r>
          </a:p>
          <a:p>
            <a:pPr lvl="1">
              <a:buClr>
                <a:srgbClr val="C00000"/>
              </a:buClr>
            </a:pPr>
            <a:r>
              <a:rPr lang="en-US" dirty="0"/>
              <a:t>38 WCAG 2 SCs</a:t>
            </a:r>
          </a:p>
          <a:p>
            <a:pPr lvl="1">
              <a:buClr>
                <a:srgbClr val="C00000"/>
              </a:buClr>
            </a:pPr>
            <a:r>
              <a:rPr lang="en-US" dirty="0"/>
              <a:t>Applications</a:t>
            </a:r>
          </a:p>
          <a:p>
            <a:pPr lvl="1">
              <a:buClr>
                <a:srgbClr val="C00000"/>
              </a:buClr>
            </a:pPr>
            <a:r>
              <a:rPr lang="en-US" dirty="0"/>
              <a:t>Authoring Tools</a:t>
            </a:r>
          </a:p>
        </p:txBody>
      </p:sp>
      <p:sp>
        <p:nvSpPr>
          <p:cNvPr id="5" name="Footer Placeholder 4" hidden="1">
            <a:extLst>
              <a:ext uri="{FF2B5EF4-FFF2-40B4-BE49-F238E27FC236}">
                <a16:creationId xmlns:a16="http://schemas.microsoft.com/office/drawing/2014/main" id="{F99E4FAB-7A77-4FD7-8F40-943BC088AC1F}"/>
              </a:ext>
            </a:extLst>
          </p:cNvPr>
          <p:cNvSpPr>
            <a:spLocks noGrp="1"/>
          </p:cNvSpPr>
          <p:nvPr>
            <p:ph type="ftr" sz="quarter" idx="4294967295"/>
          </p:nvPr>
        </p:nvSpPr>
        <p:spPr/>
        <p:txBody>
          <a:bodyPr/>
          <a:lstStyle/>
          <a:p>
            <a:endParaRPr lang="en-US" dirty="0"/>
          </a:p>
        </p:txBody>
      </p:sp>
      <p:sp>
        <p:nvSpPr>
          <p:cNvPr id="6" name="Slide Number Placeholder 5">
            <a:extLst>
              <a:ext uri="{FF2B5EF4-FFF2-40B4-BE49-F238E27FC236}">
                <a16:creationId xmlns:a16="http://schemas.microsoft.com/office/drawing/2014/main" id="{A8CB208E-81E2-4D49-B71D-DED6BE59E73E}"/>
              </a:ext>
            </a:extLst>
          </p:cNvPr>
          <p:cNvSpPr>
            <a:spLocks noGrp="1"/>
          </p:cNvSpPr>
          <p:nvPr>
            <p:ph type="sldNum" sz="quarter" idx="10"/>
          </p:nvPr>
        </p:nvSpPr>
        <p:spPr/>
        <p:txBody>
          <a:bodyPr/>
          <a:lstStyle/>
          <a:p>
            <a:fld id="{105A3CBC-8A79-5140-907D-6E2A5A8F5F15}" type="slidenum">
              <a:rPr lang="en-US" smtClean="0"/>
              <a:t>39</a:t>
            </a:fld>
            <a:endParaRPr lang="en-US"/>
          </a:p>
        </p:txBody>
      </p:sp>
    </p:spTree>
    <p:extLst>
      <p:ext uri="{BB962C8B-B14F-4D97-AF65-F5344CB8AC3E}">
        <p14:creationId xmlns:p14="http://schemas.microsoft.com/office/powerpoint/2010/main" val="347120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5755-BBEE-495E-B4C7-FD8FE2C1D13D}"/>
              </a:ext>
            </a:extLst>
          </p:cNvPr>
          <p:cNvSpPr>
            <a:spLocks noGrp="1"/>
          </p:cNvSpPr>
          <p:nvPr>
            <p:ph type="title"/>
          </p:nvPr>
        </p:nvSpPr>
        <p:spPr/>
        <p:txBody>
          <a:bodyPr/>
          <a:lstStyle/>
          <a:p>
            <a:r>
              <a:rPr lang="en-US" dirty="0"/>
              <a:t>Acronyms &amp; Abbreviations</a:t>
            </a:r>
          </a:p>
        </p:txBody>
      </p:sp>
      <p:sp>
        <p:nvSpPr>
          <p:cNvPr id="6" name="Content Placeholder 2">
            <a:extLst>
              <a:ext uri="{FF2B5EF4-FFF2-40B4-BE49-F238E27FC236}">
                <a16:creationId xmlns:a16="http://schemas.microsoft.com/office/drawing/2014/main" id="{B7398E5E-225E-4526-82D4-1E95E29F1900}"/>
              </a:ext>
            </a:extLst>
          </p:cNvPr>
          <p:cNvSpPr>
            <a:spLocks noGrp="1"/>
          </p:cNvSpPr>
          <p:nvPr>
            <p:ph sz="half" idx="1"/>
          </p:nvPr>
        </p:nvSpPr>
        <p:spPr>
          <a:xfrm>
            <a:off x="838200" y="1438183"/>
            <a:ext cx="5257800" cy="4732684"/>
          </a:xfrm>
        </p:spPr>
        <p:txBody>
          <a:bodyPr>
            <a:noAutofit/>
          </a:bodyPr>
          <a:lstStyle/>
          <a:p>
            <a:pPr>
              <a:buClr>
                <a:srgbClr val="C00000"/>
              </a:buClr>
            </a:pPr>
            <a:r>
              <a:rPr lang="en-US" sz="2400" b="1" dirty="0"/>
              <a:t>AOC</a:t>
            </a:r>
            <a:r>
              <a:rPr lang="en-US" sz="2400" dirty="0"/>
              <a:t> = Agency Official Communications</a:t>
            </a:r>
          </a:p>
          <a:p>
            <a:pPr>
              <a:buClr>
                <a:srgbClr val="C00000"/>
              </a:buClr>
            </a:pPr>
            <a:r>
              <a:rPr lang="en-US" sz="2400" b="1" dirty="0"/>
              <a:t>AT</a:t>
            </a:r>
            <a:r>
              <a:rPr lang="en-US" sz="2400" dirty="0"/>
              <a:t> = Assistive Technology</a:t>
            </a:r>
          </a:p>
          <a:p>
            <a:pPr>
              <a:buClr>
                <a:srgbClr val="C00000"/>
              </a:buClr>
            </a:pPr>
            <a:r>
              <a:rPr lang="en-US" sz="2400" b="1" dirty="0"/>
              <a:t>FAR</a:t>
            </a:r>
            <a:r>
              <a:rPr lang="en-US" sz="2400" dirty="0"/>
              <a:t> = Federal Acquisition Regulations</a:t>
            </a:r>
          </a:p>
          <a:p>
            <a:pPr>
              <a:buClr>
                <a:srgbClr val="C00000"/>
              </a:buClr>
            </a:pPr>
            <a:r>
              <a:rPr lang="en-US" sz="2400" b="1" dirty="0"/>
              <a:t>FPC</a:t>
            </a:r>
            <a:r>
              <a:rPr lang="en-US" sz="2400" dirty="0"/>
              <a:t> = Functional Performance Criteria</a:t>
            </a:r>
          </a:p>
          <a:p>
            <a:pPr>
              <a:buClr>
                <a:srgbClr val="C00000"/>
              </a:buClr>
            </a:pPr>
            <a:r>
              <a:rPr lang="en-US" sz="2400" b="1" dirty="0"/>
              <a:t>IBR</a:t>
            </a:r>
            <a:r>
              <a:rPr lang="en-US" sz="2400" dirty="0"/>
              <a:t> = Incorporated by Reference</a:t>
            </a:r>
          </a:p>
          <a:p>
            <a:pPr>
              <a:buClr>
                <a:srgbClr val="C00000"/>
              </a:buClr>
            </a:pPr>
            <a:r>
              <a:rPr lang="en-US" sz="2400" b="1" dirty="0"/>
              <a:t>ICT</a:t>
            </a:r>
            <a:r>
              <a:rPr lang="en-US" sz="2400" dirty="0"/>
              <a:t> = Information and Communication Technology</a:t>
            </a:r>
          </a:p>
          <a:p>
            <a:pPr>
              <a:buClr>
                <a:srgbClr val="C00000"/>
              </a:buClr>
            </a:pPr>
            <a:r>
              <a:rPr lang="en-US" sz="2400" b="1" dirty="0"/>
              <a:t>SC</a:t>
            </a:r>
            <a:r>
              <a:rPr lang="en-US" sz="2400" dirty="0"/>
              <a:t> = Success Criteria</a:t>
            </a:r>
          </a:p>
          <a:p>
            <a:pPr>
              <a:buClr>
                <a:srgbClr val="C00000"/>
              </a:buClr>
            </a:pPr>
            <a:r>
              <a:rPr lang="en-US" sz="2400" b="1" dirty="0"/>
              <a:t>SW</a:t>
            </a:r>
            <a:r>
              <a:rPr lang="en-US" sz="2400" dirty="0"/>
              <a:t> = Software</a:t>
            </a:r>
          </a:p>
          <a:p>
            <a:pPr>
              <a:buClr>
                <a:srgbClr val="C00000"/>
              </a:buClr>
            </a:pPr>
            <a:r>
              <a:rPr lang="en-US" sz="2400" b="1" dirty="0"/>
              <a:t>WCAG</a:t>
            </a:r>
            <a:r>
              <a:rPr lang="en-US" sz="2400" dirty="0"/>
              <a:t> = Web Content Accessibility Guidelines</a:t>
            </a:r>
          </a:p>
        </p:txBody>
      </p:sp>
      <p:pic>
        <p:nvPicPr>
          <p:cNvPr id="9" name="Content Placeholder 3" descr="Letter jumbled">
            <a:extLst>
              <a:ext uri="{FF2B5EF4-FFF2-40B4-BE49-F238E27FC236}">
                <a16:creationId xmlns:a16="http://schemas.microsoft.com/office/drawing/2014/main" id="{2D1616DC-2F6F-4C84-9F25-24D0843AB2B4}"/>
              </a:ext>
            </a:extLst>
          </p:cNvPr>
          <p:cNvPicPr>
            <a:picLocks noGrp="1" noChangeAspect="1"/>
          </p:cNvPicPr>
          <p:nvPr>
            <p:ph sz="half" idx="2"/>
          </p:nvPr>
        </p:nvPicPr>
        <p:blipFill>
          <a:blip r:embed="rId3"/>
          <a:stretch>
            <a:fillRect/>
          </a:stretch>
        </p:blipFill>
        <p:spPr>
          <a:xfrm>
            <a:off x="6396831" y="1438275"/>
            <a:ext cx="4732338" cy="4732338"/>
          </a:xfrm>
          <a:ln w="19050">
            <a:solidFill>
              <a:srgbClr val="00539B"/>
            </a:solidFill>
          </a:ln>
        </p:spPr>
      </p:pic>
      <p:sp>
        <p:nvSpPr>
          <p:cNvPr id="5" name="Slide Number Placeholder 4">
            <a:extLst>
              <a:ext uri="{FF2B5EF4-FFF2-40B4-BE49-F238E27FC236}">
                <a16:creationId xmlns:a16="http://schemas.microsoft.com/office/drawing/2014/main" id="{F61457EA-99D3-468F-A429-F0F977ADC105}"/>
              </a:ext>
            </a:extLst>
          </p:cNvPr>
          <p:cNvSpPr>
            <a:spLocks noGrp="1"/>
          </p:cNvSpPr>
          <p:nvPr>
            <p:ph type="sldNum" sz="quarter" idx="10"/>
          </p:nvPr>
        </p:nvSpPr>
        <p:spPr/>
        <p:txBody>
          <a:bodyPr/>
          <a:lstStyle/>
          <a:p>
            <a:fld id="{105A3CBC-8A79-5140-907D-6E2A5A8F5F15}" type="slidenum">
              <a:rPr lang="en-US" smtClean="0"/>
              <a:pPr/>
              <a:t>4</a:t>
            </a:fld>
            <a:endParaRPr lang="en-US" dirty="0"/>
          </a:p>
        </p:txBody>
      </p:sp>
    </p:spTree>
    <p:extLst>
      <p:ext uri="{BB962C8B-B14F-4D97-AF65-F5344CB8AC3E}">
        <p14:creationId xmlns:p14="http://schemas.microsoft.com/office/powerpoint/2010/main" val="565024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65EA-E4E2-4CEC-BAAA-96F43E08C4F5}"/>
              </a:ext>
            </a:extLst>
          </p:cNvPr>
          <p:cNvSpPr>
            <a:spLocks noGrp="1"/>
          </p:cNvSpPr>
          <p:nvPr>
            <p:ph type="title"/>
          </p:nvPr>
        </p:nvSpPr>
        <p:spPr/>
        <p:txBody>
          <a:bodyPr/>
          <a:lstStyle/>
          <a:p>
            <a:r>
              <a:rPr lang="en-US" dirty="0"/>
              <a:t>Authoring Tools</a:t>
            </a:r>
          </a:p>
        </p:txBody>
      </p:sp>
      <p:sp>
        <p:nvSpPr>
          <p:cNvPr id="3" name="Text Placeholder 2">
            <a:extLst>
              <a:ext uri="{FF2B5EF4-FFF2-40B4-BE49-F238E27FC236}">
                <a16:creationId xmlns:a16="http://schemas.microsoft.com/office/drawing/2014/main" id="{CE123A9E-C746-4D40-A6EF-F693B9063494}"/>
              </a:ext>
            </a:extLst>
          </p:cNvPr>
          <p:cNvSpPr>
            <a:spLocks noGrp="1"/>
          </p:cNvSpPr>
          <p:nvPr>
            <p:ph type="body" idx="1"/>
          </p:nvPr>
        </p:nvSpPr>
        <p:spPr/>
        <p:txBody>
          <a:bodyPr/>
          <a:lstStyle/>
          <a:p>
            <a:r>
              <a:rPr lang="en-US" dirty="0"/>
              <a:t>Chapter 5: Software (but also covers Web)</a:t>
            </a:r>
          </a:p>
        </p:txBody>
      </p:sp>
      <p:pic>
        <p:nvPicPr>
          <p:cNvPr id="6" name="Picture Placeholder 3" descr="Authoring tools: mouse with wires shaped into tools.">
            <a:extLst>
              <a:ext uri="{FF2B5EF4-FFF2-40B4-BE49-F238E27FC236}">
                <a16:creationId xmlns:a16="http://schemas.microsoft.com/office/drawing/2014/main" id="{08A258E2-0C6D-4460-B570-0F3E9E9CC75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510" r="15510"/>
          <a:stretch>
            <a:fillRect/>
          </a:stretch>
        </p:blipFill>
        <p:spPr/>
      </p:pic>
    </p:spTree>
    <p:extLst>
      <p:ext uri="{BB962C8B-B14F-4D97-AF65-F5344CB8AC3E}">
        <p14:creationId xmlns:p14="http://schemas.microsoft.com/office/powerpoint/2010/main" val="3257796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Authoring Tools: Web/Software</a:t>
            </a:r>
          </a:p>
        </p:txBody>
      </p:sp>
      <p:sp>
        <p:nvSpPr>
          <p:cNvPr id="3" name="Content Placeholder 2"/>
          <p:cNvSpPr>
            <a:spLocks noGrp="1"/>
          </p:cNvSpPr>
          <p:nvPr>
            <p:ph sz="half" idx="1"/>
          </p:nvPr>
        </p:nvSpPr>
        <p:spPr/>
        <p:txBody>
          <a:bodyPr>
            <a:normAutofit/>
          </a:bodyPr>
          <a:lstStyle/>
          <a:p>
            <a:pPr marL="0" indent="0">
              <a:buNone/>
            </a:pPr>
            <a:r>
              <a:rPr lang="en-US" sz="3600" i="1" dirty="0">
                <a:solidFill>
                  <a:srgbClr val="C00000"/>
                </a:solidFill>
              </a:rPr>
              <a:t>Authoring Tool</a:t>
            </a:r>
            <a:r>
              <a:rPr lang="en-US" sz="3600" dirty="0">
                <a:solidFill>
                  <a:srgbClr val="C00000"/>
                </a:solidFill>
              </a:rPr>
              <a:t> </a:t>
            </a:r>
          </a:p>
          <a:p>
            <a:pPr>
              <a:buClr>
                <a:srgbClr val="C00000"/>
              </a:buClr>
            </a:pPr>
            <a:r>
              <a:rPr lang="en-US" sz="3200" dirty="0"/>
              <a:t>Any software/web, </a:t>
            </a:r>
            <a:br>
              <a:rPr lang="en-US" sz="3200" dirty="0"/>
            </a:br>
            <a:r>
              <a:rPr lang="en-US" sz="3200" dirty="0"/>
              <a:t>or collection of software/web components, that can be used by authors, alone or collaboratively, </a:t>
            </a:r>
            <a:r>
              <a:rPr lang="en-US" sz="3200" u="sng" dirty="0"/>
              <a:t>to create or modify content</a:t>
            </a:r>
            <a:r>
              <a:rPr lang="en-US" sz="3200" dirty="0"/>
              <a:t> for use by others, including other authors (i.e., blogs)</a:t>
            </a:r>
          </a:p>
        </p:txBody>
      </p:sp>
      <p:pic>
        <p:nvPicPr>
          <p:cNvPr id="7" name="Content Placeholder 3" descr="Collage of authoring tools; Word,, Excel, &#10;PDF, YouTube, Powerpoint "/>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1216" y="939988"/>
            <a:ext cx="4271375" cy="5230625"/>
          </a:xfrm>
        </p:spPr>
      </p:pic>
      <p:sp>
        <p:nvSpPr>
          <p:cNvPr id="6" name="Footer Placeholder 4" hidden="1">
            <a:extLst>
              <a:ext uri="{FF2B5EF4-FFF2-40B4-BE49-F238E27FC236}">
                <a16:creationId xmlns:a16="http://schemas.microsoft.com/office/drawing/2014/main" id="{AF654EE4-5D35-4831-B3D0-4ADEB1B5566B}"/>
              </a:ext>
            </a:extLst>
          </p:cNvPr>
          <p:cNvSpPr>
            <a:spLocks noGrp="1"/>
          </p:cNvSpPr>
          <p:nvPr>
            <p:ph type="ftr" sz="quarter" idx="4294967295"/>
          </p:nvPr>
        </p:nvSpPr>
        <p:spPr>
          <a:xfrm>
            <a:off x="0" y="6356350"/>
            <a:ext cx="2895600" cy="365125"/>
          </a:xfrm>
        </p:spPr>
        <p:txBody>
          <a:bodyPr/>
          <a:lstStyle/>
          <a:p>
            <a:r>
              <a:rPr lang="en-US" altLang="en-US" dirty="0"/>
              <a:t>© 2018 - All Rights Reserved</a:t>
            </a:r>
          </a:p>
        </p:txBody>
      </p:sp>
      <p:sp>
        <p:nvSpPr>
          <p:cNvPr id="5" name="Slide Number Placeholder 5"/>
          <p:cNvSpPr>
            <a:spLocks noGrp="1"/>
          </p:cNvSpPr>
          <p:nvPr>
            <p:ph type="sldNum" sz="quarter" idx="10"/>
          </p:nvPr>
        </p:nvSpPr>
        <p:spPr/>
        <p:txBody>
          <a:bodyPr/>
          <a:lstStyle/>
          <a:p>
            <a:fld id="{105A3CBC-8A79-5140-907D-6E2A5A8F5F15}" type="slidenum">
              <a:rPr lang="en-US" smtClean="0"/>
              <a:pPr/>
              <a:t>41</a:t>
            </a:fld>
            <a:endParaRPr lang="en-US" dirty="0"/>
          </a:p>
        </p:txBody>
      </p:sp>
    </p:spTree>
    <p:extLst>
      <p:ext uri="{BB962C8B-B14F-4D97-AF65-F5344CB8AC3E}">
        <p14:creationId xmlns:p14="http://schemas.microsoft.com/office/powerpoint/2010/main" val="3971349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Examples of ICT Authoring Tools</a:t>
            </a:r>
          </a:p>
        </p:txBody>
      </p:sp>
      <p:sp>
        <p:nvSpPr>
          <p:cNvPr id="3" name="Content Placeholder 2"/>
          <p:cNvSpPr>
            <a:spLocks noGrp="1"/>
          </p:cNvSpPr>
          <p:nvPr>
            <p:ph sz="quarter" idx="13"/>
          </p:nvPr>
        </p:nvSpPr>
        <p:spPr>
          <a:xfrm>
            <a:off x="609600" y="1157788"/>
            <a:ext cx="10972800" cy="5549900"/>
          </a:xfrm>
        </p:spPr>
        <p:txBody>
          <a:bodyPr>
            <a:normAutofit fontScale="92500" lnSpcReduction="20000"/>
          </a:bodyPr>
          <a:lstStyle/>
          <a:p>
            <a:pPr marL="0" indent="0">
              <a:buNone/>
            </a:pPr>
            <a:r>
              <a:rPr lang="en-US" sz="2400" i="1" dirty="0">
                <a:solidFill>
                  <a:srgbClr val="C00000"/>
                </a:solidFill>
              </a:rPr>
              <a:t>Software/Web tools used for: </a:t>
            </a:r>
          </a:p>
          <a:p>
            <a:r>
              <a:rPr lang="en-US" dirty="0"/>
              <a:t>authoring/editing digital content (Word, Excel, PPT, Acrobat, etc.)</a:t>
            </a:r>
          </a:p>
          <a:p>
            <a:r>
              <a:rPr lang="en-US" dirty="0"/>
              <a:t>converting digital content ("Save as HTML“, “Save as PDF”, etc.)</a:t>
            </a:r>
          </a:p>
          <a:p>
            <a:r>
              <a:rPr lang="en-US" dirty="0"/>
              <a:t>web content authoring/editing (WYSIWYG HTML: Dreamweaver)</a:t>
            </a:r>
          </a:p>
          <a:p>
            <a:r>
              <a:rPr lang="en-US" dirty="0"/>
              <a:t>updating portions of web pages (blogs, wikis, online forums)</a:t>
            </a:r>
          </a:p>
          <a:p>
            <a:r>
              <a:rPr lang="en-US" dirty="0"/>
              <a:t>live collaboration</a:t>
            </a:r>
          </a:p>
          <a:p>
            <a:r>
              <a:rPr lang="en-US" dirty="0"/>
              <a:t>creating mobile web applications</a:t>
            </a:r>
          </a:p>
          <a:p>
            <a:r>
              <a:rPr lang="en-US" dirty="0"/>
              <a:t>generating/managing entire web sites (WordPress, etc.)</a:t>
            </a:r>
          </a:p>
          <a:p>
            <a:r>
              <a:rPr lang="en-US" dirty="0"/>
              <a:t>digital publishing authoring/editing (</a:t>
            </a:r>
            <a:r>
              <a:rPr lang="en-US" dirty="0" err="1"/>
              <a:t>ePub</a:t>
            </a:r>
            <a:r>
              <a:rPr lang="en-US" dirty="0"/>
              <a:t>, eBooks, e-zines, etc.)</a:t>
            </a:r>
          </a:p>
          <a:p>
            <a:r>
              <a:rPr lang="en-US" dirty="0"/>
              <a:t>authoring/editing social media and multimedia</a:t>
            </a:r>
          </a:p>
          <a:p>
            <a:r>
              <a:rPr lang="en-US" dirty="0"/>
              <a:t>scripting libraries</a:t>
            </a:r>
          </a:p>
          <a:p>
            <a:r>
              <a:rPr lang="en-US" dirty="0"/>
              <a:t>web application frameworks (IDEs and SDKs)</a:t>
            </a:r>
          </a:p>
          <a:p>
            <a:r>
              <a:rPr lang="en-US" dirty="0"/>
              <a:t>digital content management (CMS, LMS, etc.)</a:t>
            </a:r>
          </a:p>
        </p:txBody>
      </p:sp>
      <p:sp>
        <p:nvSpPr>
          <p:cNvPr id="6" name="Footer Placeholder 3" hidden="1">
            <a:extLst>
              <a:ext uri="{FF2B5EF4-FFF2-40B4-BE49-F238E27FC236}">
                <a16:creationId xmlns:a16="http://schemas.microsoft.com/office/drawing/2014/main" id="{B526CEB2-9F0B-47F1-9EAA-ADA997FD8389}"/>
              </a:ext>
            </a:extLst>
          </p:cNvPr>
          <p:cNvSpPr>
            <a:spLocks noGrp="1"/>
          </p:cNvSpPr>
          <p:nvPr>
            <p:ph type="ftr" sz="quarter" idx="11"/>
          </p:nvPr>
        </p:nvSpPr>
        <p:spPr/>
        <p:txBody>
          <a:bodyPr/>
          <a:lstStyle/>
          <a:p>
            <a:endParaRPr lang="en-US" altLang="en-US" dirty="0"/>
          </a:p>
        </p:txBody>
      </p:sp>
      <p:sp>
        <p:nvSpPr>
          <p:cNvPr id="5" name="Slide Number Placeholder 4"/>
          <p:cNvSpPr>
            <a:spLocks noGrp="1"/>
          </p:cNvSpPr>
          <p:nvPr>
            <p:ph type="sldNum" sz="quarter" idx="12"/>
          </p:nvPr>
        </p:nvSpPr>
        <p:spPr/>
        <p:txBody>
          <a:bodyPr/>
          <a:lstStyle/>
          <a:p>
            <a:fld id="{105A3CBC-8A79-5140-907D-6E2A5A8F5F15}" type="slidenum">
              <a:rPr lang="en-US" smtClean="0"/>
              <a:pPr/>
              <a:t>42</a:t>
            </a:fld>
            <a:endParaRPr lang="en-US" dirty="0"/>
          </a:p>
        </p:txBody>
      </p:sp>
    </p:spTree>
    <p:extLst>
      <p:ext uri="{BB962C8B-B14F-4D97-AF65-F5344CB8AC3E}">
        <p14:creationId xmlns:p14="http://schemas.microsoft.com/office/powerpoint/2010/main" val="1998830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Authoring Tool Requirements</a:t>
            </a:r>
          </a:p>
        </p:txBody>
      </p:sp>
      <p:sp>
        <p:nvSpPr>
          <p:cNvPr id="5" name="Content Placeholder 2"/>
          <p:cNvSpPr>
            <a:spLocks noGrp="1"/>
          </p:cNvSpPr>
          <p:nvPr>
            <p:ph sz="half" idx="1"/>
          </p:nvPr>
        </p:nvSpPr>
        <p:spPr/>
        <p:txBody>
          <a:bodyPr>
            <a:normAutofit fontScale="77500" lnSpcReduction="20000"/>
          </a:bodyPr>
          <a:lstStyle/>
          <a:p>
            <a:pPr marL="0" indent="0">
              <a:buClr>
                <a:srgbClr val="C00000"/>
              </a:buClr>
              <a:buNone/>
            </a:pPr>
            <a:r>
              <a:rPr lang="en-US" sz="3600" i="1" dirty="0">
                <a:solidFill>
                  <a:srgbClr val="C00000"/>
                </a:solidFill>
              </a:rPr>
              <a:t>Authoring Tools (504)</a:t>
            </a:r>
          </a:p>
          <a:p>
            <a:pPr>
              <a:buClr>
                <a:srgbClr val="C00000"/>
              </a:buClr>
            </a:pPr>
            <a:r>
              <a:rPr lang="en-US" dirty="0"/>
              <a:t>504.1: Tools &amp; Output must meet 504</a:t>
            </a:r>
            <a:br>
              <a:rPr lang="en-US" dirty="0"/>
            </a:br>
            <a:endParaRPr lang="en-US" dirty="0"/>
          </a:p>
          <a:p>
            <a:pPr>
              <a:buClr>
                <a:srgbClr val="C00000"/>
              </a:buClr>
            </a:pPr>
            <a:r>
              <a:rPr lang="en-US" dirty="0"/>
              <a:t>504.2: Mode of Operation </a:t>
            </a:r>
            <a:br>
              <a:rPr lang="en-US" dirty="0"/>
            </a:br>
            <a:r>
              <a:rPr lang="en-US" dirty="0"/>
              <a:t>that Meets WCAG 2.0</a:t>
            </a:r>
          </a:p>
          <a:p>
            <a:pPr lvl="1">
              <a:buClr>
                <a:srgbClr val="C00000"/>
              </a:buClr>
            </a:pPr>
            <a:r>
              <a:rPr lang="en-US" sz="2600" dirty="0"/>
              <a:t>504.2.1: Must preserve Accessibility info on conversion</a:t>
            </a:r>
          </a:p>
          <a:p>
            <a:pPr lvl="1">
              <a:buClr>
                <a:srgbClr val="C00000"/>
              </a:buClr>
            </a:pPr>
            <a:r>
              <a:rPr lang="en-US" sz="2600" dirty="0"/>
              <a:t>504.2.2: PDF Export files </a:t>
            </a:r>
            <a:br>
              <a:rPr lang="en-US" sz="2600" dirty="0"/>
            </a:br>
            <a:r>
              <a:rPr lang="en-US" sz="2600" dirty="0"/>
              <a:t>must meet PDF/UA-1</a:t>
            </a:r>
            <a:br>
              <a:rPr lang="en-US" dirty="0"/>
            </a:br>
            <a:endParaRPr lang="en-US" dirty="0"/>
          </a:p>
          <a:p>
            <a:pPr>
              <a:buClr>
                <a:srgbClr val="C00000"/>
              </a:buClr>
            </a:pPr>
            <a:r>
              <a:rPr lang="en-US" dirty="0"/>
              <a:t>504.3: Mode of Operation </a:t>
            </a:r>
            <a:br>
              <a:rPr lang="en-US" dirty="0"/>
            </a:br>
            <a:r>
              <a:rPr lang="en-US" dirty="0"/>
              <a:t>that Prompts users to </a:t>
            </a:r>
            <a:br>
              <a:rPr lang="en-US" dirty="0"/>
            </a:br>
            <a:r>
              <a:rPr lang="en-US" dirty="0"/>
              <a:t>create WCAG 2.0 content</a:t>
            </a:r>
            <a:br>
              <a:rPr lang="en-US" dirty="0"/>
            </a:br>
            <a:endParaRPr lang="en-US" dirty="0"/>
          </a:p>
          <a:p>
            <a:pPr>
              <a:buClr>
                <a:srgbClr val="C00000"/>
              </a:buClr>
            </a:pPr>
            <a:r>
              <a:rPr lang="en-US" dirty="0"/>
              <a:t>504.4: WCAG 2.0 Compliant Templates must be provided</a:t>
            </a:r>
          </a:p>
        </p:txBody>
      </p:sp>
      <p:pic>
        <p:nvPicPr>
          <p:cNvPr id="9" name="Content Placeholder 3" descr="authoring tools">
            <a:extLst>
              <a:ext uri="{FF2B5EF4-FFF2-40B4-BE49-F238E27FC236}">
                <a16:creationId xmlns:a16="http://schemas.microsoft.com/office/drawing/2014/main" id="{C628E602-2C2B-4B51-810E-F2DAAE4F49F0}"/>
              </a:ext>
            </a:extLst>
          </p:cNvPr>
          <p:cNvPicPr>
            <a:picLocks noGrp="1" noChangeAspect="1"/>
          </p:cNvPicPr>
          <p:nvPr>
            <p:ph sz="half" idx="2"/>
          </p:nvPr>
        </p:nvPicPr>
        <p:blipFill>
          <a:blip r:embed="rId3"/>
          <a:stretch>
            <a:fillRect/>
          </a:stretch>
        </p:blipFill>
        <p:spPr>
          <a:xfrm>
            <a:off x="6400800" y="486836"/>
            <a:ext cx="4647156" cy="5683777"/>
          </a:xfrm>
        </p:spPr>
      </p:pic>
      <p:sp>
        <p:nvSpPr>
          <p:cNvPr id="7" name="Footer Placeholder 4" hidden="1">
            <a:extLst>
              <a:ext uri="{FF2B5EF4-FFF2-40B4-BE49-F238E27FC236}">
                <a16:creationId xmlns:a16="http://schemas.microsoft.com/office/drawing/2014/main" id="{F65D0437-D632-47CB-BC3B-E8C35DB0A153}"/>
              </a:ext>
            </a:extLst>
          </p:cNvPr>
          <p:cNvSpPr>
            <a:spLocks noGrp="1"/>
          </p:cNvSpPr>
          <p:nvPr>
            <p:ph type="ftr" sz="quarter" idx="4294967295"/>
          </p:nvPr>
        </p:nvSpPr>
        <p:spPr>
          <a:xfrm>
            <a:off x="0" y="6356350"/>
            <a:ext cx="2895600" cy="365125"/>
          </a:xfrm>
        </p:spPr>
        <p:txBody>
          <a:bodyPr/>
          <a:lstStyle/>
          <a:p>
            <a:r>
              <a:rPr lang="en-US" altLang="en-US" dirty="0"/>
              <a:t>© 2018 - All Rights Reserved</a:t>
            </a:r>
          </a:p>
        </p:txBody>
      </p:sp>
      <p:sp>
        <p:nvSpPr>
          <p:cNvPr id="4" name="Slide Number Placeholder 5"/>
          <p:cNvSpPr>
            <a:spLocks noGrp="1"/>
          </p:cNvSpPr>
          <p:nvPr>
            <p:ph type="sldNum" sz="quarter" idx="10"/>
          </p:nvPr>
        </p:nvSpPr>
        <p:spPr/>
        <p:txBody>
          <a:bodyPr/>
          <a:lstStyle/>
          <a:p>
            <a:fld id="{105A3CBC-8A79-5140-907D-6E2A5A8F5F15}" type="slidenum">
              <a:rPr lang="en-US" smtClean="0"/>
              <a:pPr/>
              <a:t>43</a:t>
            </a:fld>
            <a:endParaRPr lang="en-US" dirty="0"/>
          </a:p>
        </p:txBody>
      </p:sp>
    </p:spTree>
    <p:extLst>
      <p:ext uri="{BB962C8B-B14F-4D97-AF65-F5344CB8AC3E}">
        <p14:creationId xmlns:p14="http://schemas.microsoft.com/office/powerpoint/2010/main" val="741193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75A02-0515-415E-8599-DA55F323BC0D}"/>
              </a:ext>
            </a:extLst>
          </p:cNvPr>
          <p:cNvSpPr>
            <a:spLocks noGrp="1"/>
          </p:cNvSpPr>
          <p:nvPr>
            <p:ph type="title"/>
          </p:nvPr>
        </p:nvSpPr>
        <p:spPr/>
        <p:txBody>
          <a:bodyPr/>
          <a:lstStyle/>
          <a:p>
            <a:r>
              <a:rPr lang="en-US" dirty="0"/>
              <a:t>What Has to Meet all 38 SCs? What Only Has to Meet 34 SCs?</a:t>
            </a:r>
          </a:p>
        </p:txBody>
      </p:sp>
      <p:sp>
        <p:nvSpPr>
          <p:cNvPr id="3" name="Text Placeholder 2">
            <a:extLst>
              <a:ext uri="{FF2B5EF4-FFF2-40B4-BE49-F238E27FC236}">
                <a16:creationId xmlns:a16="http://schemas.microsoft.com/office/drawing/2014/main" id="{C2771001-D086-4672-BB64-417654AC2B7D}"/>
              </a:ext>
            </a:extLst>
          </p:cNvPr>
          <p:cNvSpPr>
            <a:spLocks noGrp="1"/>
          </p:cNvSpPr>
          <p:nvPr>
            <p:ph type="body" idx="1"/>
          </p:nvPr>
        </p:nvSpPr>
        <p:spPr/>
        <p:txBody>
          <a:bodyPr/>
          <a:lstStyle/>
          <a:p>
            <a:endParaRPr lang="en-US" dirty="0"/>
          </a:p>
        </p:txBody>
      </p:sp>
      <p:pic>
        <p:nvPicPr>
          <p:cNvPr id="17" name="Picture 3" descr="WCAG 2 book">
            <a:extLst>
              <a:ext uri="{FF2B5EF4-FFF2-40B4-BE49-F238E27FC236}">
                <a16:creationId xmlns:a16="http://schemas.microsoft.com/office/drawing/2014/main" id="{16BA6F99-DA57-40A3-8C68-1F19028DE08C}"/>
              </a:ext>
            </a:extLst>
          </p:cNvPr>
          <p:cNvPicPr>
            <a:picLocks noChangeAspect="1"/>
          </p:cNvPicPr>
          <p:nvPr/>
        </p:nvPicPr>
        <p:blipFill>
          <a:blip r:embed="rId3"/>
          <a:stretch>
            <a:fillRect/>
          </a:stretch>
        </p:blipFill>
        <p:spPr>
          <a:xfrm>
            <a:off x="9118373" y="4262156"/>
            <a:ext cx="3073627" cy="2398541"/>
          </a:xfrm>
          <a:prstGeom prst="rect">
            <a:avLst/>
          </a:prstGeom>
        </p:spPr>
      </p:pic>
    </p:spTree>
    <p:extLst>
      <p:ext uri="{BB962C8B-B14F-4D97-AF65-F5344CB8AC3E}">
        <p14:creationId xmlns:p14="http://schemas.microsoft.com/office/powerpoint/2010/main" val="2476325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625" y="276535"/>
            <a:ext cx="9300754" cy="687698"/>
          </a:xfrm>
        </p:spPr>
        <p:txBody>
          <a:bodyPr>
            <a:noAutofit/>
          </a:bodyPr>
          <a:lstStyle/>
          <a:p>
            <a:r>
              <a:rPr lang="en-US" dirty="0"/>
              <a:t>Table: 38 WCAG 2 Level AA SC</a:t>
            </a:r>
          </a:p>
        </p:txBody>
      </p:sp>
      <p:sp>
        <p:nvSpPr>
          <p:cNvPr id="3" name="Content Placeholder 2"/>
          <p:cNvSpPr>
            <a:spLocks noGrp="1"/>
          </p:cNvSpPr>
          <p:nvPr>
            <p:ph sz="quarter" idx="12"/>
          </p:nvPr>
        </p:nvSpPr>
        <p:spPr>
          <a:xfrm>
            <a:off x="491365" y="1140171"/>
            <a:ext cx="1146870" cy="698728"/>
          </a:xfrm>
        </p:spPr>
        <p:txBody>
          <a:bodyPr>
            <a:normAutofit/>
          </a:bodyPr>
          <a:lstStyle/>
          <a:p>
            <a:r>
              <a:rPr lang="en-US" sz="1800" dirty="0"/>
              <a:t>Principle / Level</a:t>
            </a:r>
          </a:p>
        </p:txBody>
      </p:sp>
      <p:sp>
        <p:nvSpPr>
          <p:cNvPr id="4" name="Content Placeholder 3"/>
          <p:cNvSpPr>
            <a:spLocks noGrp="1"/>
          </p:cNvSpPr>
          <p:nvPr>
            <p:ph sz="quarter" idx="18"/>
          </p:nvPr>
        </p:nvSpPr>
        <p:spPr>
          <a:xfrm>
            <a:off x="1837016" y="1143241"/>
            <a:ext cx="2482183" cy="695659"/>
          </a:xfrm>
        </p:spPr>
        <p:txBody>
          <a:bodyPr>
            <a:normAutofit/>
          </a:bodyPr>
          <a:lstStyle/>
          <a:p>
            <a:r>
              <a:rPr lang="en-US" sz="2400" b="1" dirty="0">
                <a:solidFill>
                  <a:srgbClr val="47AA30"/>
                </a:solidFill>
              </a:rPr>
              <a:t>Perceivable</a:t>
            </a:r>
          </a:p>
        </p:txBody>
      </p:sp>
      <p:sp>
        <p:nvSpPr>
          <p:cNvPr id="5" name="Content Placeholder 4"/>
          <p:cNvSpPr>
            <a:spLocks noGrp="1"/>
          </p:cNvSpPr>
          <p:nvPr>
            <p:ph sz="quarter" idx="21"/>
          </p:nvPr>
        </p:nvSpPr>
        <p:spPr>
          <a:xfrm>
            <a:off x="4693362" y="1143241"/>
            <a:ext cx="1757378" cy="695659"/>
          </a:xfrm>
        </p:spPr>
        <p:txBody>
          <a:bodyPr>
            <a:normAutofit/>
          </a:bodyPr>
          <a:lstStyle/>
          <a:p>
            <a:r>
              <a:rPr lang="en-US" sz="2400" b="1" dirty="0">
                <a:solidFill>
                  <a:srgbClr val="C00000"/>
                </a:solidFill>
              </a:rPr>
              <a:t>Operable</a:t>
            </a:r>
          </a:p>
        </p:txBody>
      </p:sp>
      <p:sp>
        <p:nvSpPr>
          <p:cNvPr id="6" name="Content Placeholder 5"/>
          <p:cNvSpPr>
            <a:spLocks noGrp="1"/>
          </p:cNvSpPr>
          <p:nvPr>
            <p:ph sz="quarter" idx="22"/>
          </p:nvPr>
        </p:nvSpPr>
        <p:spPr>
          <a:xfrm>
            <a:off x="7340666" y="1143241"/>
            <a:ext cx="2386043" cy="695659"/>
          </a:xfrm>
        </p:spPr>
        <p:txBody>
          <a:bodyPr>
            <a:normAutofit/>
          </a:bodyPr>
          <a:lstStyle/>
          <a:p>
            <a:r>
              <a:rPr lang="en-US" sz="2400" b="1" dirty="0">
                <a:solidFill>
                  <a:srgbClr val="1B56E6"/>
                </a:solidFill>
              </a:rPr>
              <a:t>Understandable</a:t>
            </a:r>
          </a:p>
        </p:txBody>
      </p:sp>
      <p:sp>
        <p:nvSpPr>
          <p:cNvPr id="7" name="Content Placeholder 6"/>
          <p:cNvSpPr>
            <a:spLocks noGrp="1"/>
          </p:cNvSpPr>
          <p:nvPr>
            <p:ph sz="quarter" idx="23"/>
          </p:nvPr>
        </p:nvSpPr>
        <p:spPr>
          <a:xfrm>
            <a:off x="10313921" y="1143240"/>
            <a:ext cx="1228723" cy="695660"/>
          </a:xfrm>
        </p:spPr>
        <p:txBody>
          <a:bodyPr>
            <a:normAutofit/>
          </a:bodyPr>
          <a:lstStyle/>
          <a:p>
            <a:r>
              <a:rPr lang="en-US" sz="2400" b="1" dirty="0">
                <a:solidFill>
                  <a:srgbClr val="D68518"/>
                </a:solidFill>
              </a:rPr>
              <a:t>Robust</a:t>
            </a:r>
          </a:p>
        </p:txBody>
      </p:sp>
      <p:sp>
        <p:nvSpPr>
          <p:cNvPr id="8" name="Content Placeholder 7"/>
          <p:cNvSpPr>
            <a:spLocks noGrp="1"/>
          </p:cNvSpPr>
          <p:nvPr>
            <p:ph sz="quarter" idx="15"/>
          </p:nvPr>
        </p:nvSpPr>
        <p:spPr>
          <a:xfrm>
            <a:off x="491355" y="1838900"/>
            <a:ext cx="987213" cy="2769961"/>
          </a:xfrm>
        </p:spPr>
        <p:txBody>
          <a:bodyPr>
            <a:normAutofit/>
          </a:bodyPr>
          <a:lstStyle/>
          <a:p>
            <a:r>
              <a:rPr lang="en-US" sz="2400" b="1" dirty="0"/>
              <a:t>Level A</a:t>
            </a:r>
          </a:p>
        </p:txBody>
      </p:sp>
      <p:sp>
        <p:nvSpPr>
          <p:cNvPr id="9" name="Content Placeholder 8"/>
          <p:cNvSpPr>
            <a:spLocks noGrp="1"/>
          </p:cNvSpPr>
          <p:nvPr>
            <p:ph sz="quarter" idx="24"/>
          </p:nvPr>
        </p:nvSpPr>
        <p:spPr>
          <a:xfrm>
            <a:off x="1852302" y="1838900"/>
            <a:ext cx="2892027" cy="2784249"/>
          </a:xfrm>
        </p:spPr>
        <p:txBody>
          <a:bodyPr>
            <a:normAutofit lnSpcReduction="10000"/>
          </a:bodyPr>
          <a:lstStyle/>
          <a:p>
            <a:r>
              <a:rPr lang="en-US" sz="1200" b="1" dirty="0">
                <a:solidFill>
                  <a:srgbClr val="47AA30"/>
                </a:solidFill>
                <a:latin typeface="Arial" panose="020B0604020202020204" pitchFamily="34" charset="0"/>
                <a:cs typeface="Arial" panose="020B0604020202020204" pitchFamily="34" charset="0"/>
              </a:rPr>
              <a:t>1.1.1</a:t>
            </a:r>
            <a:r>
              <a:rPr lang="en-US" sz="1200" b="1" dirty="0">
                <a:latin typeface="Arial" panose="020B0604020202020204" pitchFamily="34" charset="0"/>
                <a:cs typeface="Arial" panose="020B0604020202020204" pitchFamily="34" charset="0"/>
              </a:rPr>
              <a:t> Non-text Content</a:t>
            </a:r>
          </a:p>
          <a:p>
            <a:r>
              <a:rPr lang="en-US" sz="1200" b="1" dirty="0">
                <a:solidFill>
                  <a:srgbClr val="47AA30"/>
                </a:solidFill>
                <a:latin typeface="Arial" panose="020B0604020202020204" pitchFamily="34" charset="0"/>
                <a:cs typeface="Arial" panose="020B0604020202020204" pitchFamily="34" charset="0"/>
              </a:rPr>
              <a:t>1.2.1 </a:t>
            </a:r>
            <a:r>
              <a:rPr lang="en-US" sz="1200" b="1" dirty="0">
                <a:latin typeface="Arial" panose="020B0604020202020204" pitchFamily="34" charset="0"/>
                <a:cs typeface="Arial" panose="020B0604020202020204" pitchFamily="34" charset="0"/>
              </a:rPr>
              <a:t>Audio-only and Video-only (Pre.)</a:t>
            </a:r>
          </a:p>
          <a:p>
            <a:r>
              <a:rPr lang="en-US" sz="1200" b="1" dirty="0">
                <a:solidFill>
                  <a:srgbClr val="47AA30"/>
                </a:solidFill>
                <a:latin typeface="Arial" panose="020B0604020202020204" pitchFamily="34" charset="0"/>
                <a:cs typeface="Arial" panose="020B0604020202020204" pitchFamily="34" charset="0"/>
              </a:rPr>
              <a:t>1.2.2</a:t>
            </a:r>
            <a:r>
              <a:rPr lang="en-US" sz="1200" b="1" dirty="0">
                <a:latin typeface="Arial" panose="020B0604020202020204" pitchFamily="34" charset="0"/>
                <a:cs typeface="Arial" panose="020B0604020202020204" pitchFamily="34" charset="0"/>
              </a:rPr>
              <a:t> Captions (Pre.)</a:t>
            </a:r>
          </a:p>
          <a:p>
            <a:r>
              <a:rPr lang="en-US" sz="1200" b="1" dirty="0">
                <a:solidFill>
                  <a:srgbClr val="47AA30"/>
                </a:solidFill>
                <a:latin typeface="Arial" panose="020B0604020202020204" pitchFamily="34" charset="0"/>
                <a:cs typeface="Arial" panose="020B0604020202020204" pitchFamily="34" charset="0"/>
              </a:rPr>
              <a:t>1.2.3</a:t>
            </a:r>
            <a:r>
              <a:rPr lang="en-US" sz="1200" b="1" dirty="0">
                <a:latin typeface="Arial" panose="020B0604020202020204" pitchFamily="34" charset="0"/>
                <a:cs typeface="Arial" panose="020B0604020202020204" pitchFamily="34" charset="0"/>
              </a:rPr>
              <a:t> Audio Description or Media Alternative (Pre.)</a:t>
            </a:r>
          </a:p>
          <a:p>
            <a:r>
              <a:rPr lang="en-US" sz="1200" b="1" dirty="0">
                <a:solidFill>
                  <a:srgbClr val="47AA30"/>
                </a:solidFill>
                <a:latin typeface="Arial" panose="020B0604020202020204" pitchFamily="34" charset="0"/>
                <a:cs typeface="Arial" panose="020B0604020202020204" pitchFamily="34" charset="0"/>
              </a:rPr>
              <a:t>1.3.1</a:t>
            </a:r>
            <a:r>
              <a:rPr lang="en-US" sz="1200" b="1" dirty="0">
                <a:latin typeface="Arial" panose="020B0604020202020204" pitchFamily="34" charset="0"/>
                <a:cs typeface="Arial" panose="020B0604020202020204" pitchFamily="34" charset="0"/>
              </a:rPr>
              <a:t> Info and Relationships</a:t>
            </a:r>
          </a:p>
          <a:p>
            <a:r>
              <a:rPr lang="en-US" sz="1200" b="1" dirty="0">
                <a:solidFill>
                  <a:srgbClr val="47AA30"/>
                </a:solidFill>
                <a:latin typeface="Arial" panose="020B0604020202020204" pitchFamily="34" charset="0"/>
                <a:cs typeface="Arial" panose="020B0604020202020204" pitchFamily="34" charset="0"/>
              </a:rPr>
              <a:t>1.3.2</a:t>
            </a:r>
            <a:r>
              <a:rPr lang="en-US" sz="1200" b="1" dirty="0">
                <a:latin typeface="Arial" panose="020B0604020202020204" pitchFamily="34" charset="0"/>
                <a:cs typeface="Arial" panose="020B0604020202020204" pitchFamily="34" charset="0"/>
              </a:rPr>
              <a:t> Meaningful Sequence</a:t>
            </a:r>
          </a:p>
          <a:p>
            <a:r>
              <a:rPr lang="en-US" sz="1200" b="1" dirty="0">
                <a:solidFill>
                  <a:srgbClr val="47AA30"/>
                </a:solidFill>
                <a:latin typeface="Arial" panose="020B0604020202020204" pitchFamily="34" charset="0"/>
                <a:cs typeface="Arial" panose="020B0604020202020204" pitchFamily="34" charset="0"/>
              </a:rPr>
              <a:t>1.3.3</a:t>
            </a:r>
            <a:r>
              <a:rPr lang="en-US" sz="1200" b="1" dirty="0">
                <a:latin typeface="Arial" panose="020B0604020202020204" pitchFamily="34" charset="0"/>
                <a:cs typeface="Arial" panose="020B0604020202020204" pitchFamily="34" charset="0"/>
              </a:rPr>
              <a:t> Sensory Characteristics</a:t>
            </a:r>
          </a:p>
          <a:p>
            <a:r>
              <a:rPr lang="en-US" sz="1200" b="1" dirty="0">
                <a:solidFill>
                  <a:srgbClr val="47AA30"/>
                </a:solidFill>
                <a:latin typeface="Arial" panose="020B0604020202020204" pitchFamily="34" charset="0"/>
                <a:cs typeface="Arial" panose="020B0604020202020204" pitchFamily="34" charset="0"/>
              </a:rPr>
              <a:t>1.4.1</a:t>
            </a:r>
            <a:r>
              <a:rPr lang="en-US" sz="1200" b="1" dirty="0">
                <a:latin typeface="Arial" panose="020B0604020202020204" pitchFamily="34" charset="0"/>
                <a:cs typeface="Arial" panose="020B0604020202020204" pitchFamily="34" charset="0"/>
              </a:rPr>
              <a:t> Use of Color</a:t>
            </a:r>
          </a:p>
          <a:p>
            <a:r>
              <a:rPr lang="en-US" sz="1200" b="1" dirty="0">
                <a:solidFill>
                  <a:srgbClr val="47AA30"/>
                </a:solidFill>
                <a:latin typeface="Arial" panose="020B0604020202020204" pitchFamily="34" charset="0"/>
                <a:cs typeface="Arial" panose="020B0604020202020204" pitchFamily="34" charset="0"/>
              </a:rPr>
              <a:t>1.4.2</a:t>
            </a:r>
            <a:r>
              <a:rPr lang="en-US" sz="1200" b="1" dirty="0">
                <a:latin typeface="Arial" panose="020B0604020202020204" pitchFamily="34" charset="0"/>
                <a:cs typeface="Arial" panose="020B0604020202020204" pitchFamily="34" charset="0"/>
              </a:rPr>
              <a:t> Audio Control</a:t>
            </a:r>
          </a:p>
        </p:txBody>
      </p:sp>
      <p:sp>
        <p:nvSpPr>
          <p:cNvPr id="10" name="Content Placeholder 9"/>
          <p:cNvSpPr>
            <a:spLocks noGrp="1"/>
          </p:cNvSpPr>
          <p:nvPr>
            <p:ph sz="quarter" idx="26"/>
          </p:nvPr>
        </p:nvSpPr>
        <p:spPr>
          <a:xfrm>
            <a:off x="4706418" y="1838900"/>
            <a:ext cx="2605703" cy="2784249"/>
          </a:xfrm>
        </p:spPr>
        <p:txBody>
          <a:bodyPr>
            <a:noAutofit/>
          </a:bodyPr>
          <a:lstStyle/>
          <a:p>
            <a:r>
              <a:rPr lang="en-US" sz="1200" b="1" dirty="0">
                <a:solidFill>
                  <a:srgbClr val="C00000"/>
                </a:solidFill>
                <a:latin typeface="Arial" panose="020B0604020202020204" pitchFamily="34" charset="0"/>
                <a:cs typeface="Arial" panose="020B0604020202020204" pitchFamily="34" charset="0"/>
              </a:rPr>
              <a:t>2.1.1</a:t>
            </a:r>
            <a:r>
              <a:rPr lang="en-US" sz="1200" b="1" dirty="0">
                <a:latin typeface="Arial" panose="020B0604020202020204" pitchFamily="34" charset="0"/>
                <a:cs typeface="Arial" panose="020B0604020202020204" pitchFamily="34" charset="0"/>
              </a:rPr>
              <a:t> Keyboard</a:t>
            </a:r>
          </a:p>
          <a:p>
            <a:r>
              <a:rPr lang="en-US" sz="1200" b="1" dirty="0">
                <a:solidFill>
                  <a:srgbClr val="C00000"/>
                </a:solidFill>
                <a:latin typeface="Arial" panose="020B0604020202020204" pitchFamily="34" charset="0"/>
                <a:cs typeface="Arial" panose="020B0604020202020204" pitchFamily="34" charset="0"/>
              </a:rPr>
              <a:t>2.1.2</a:t>
            </a:r>
            <a:r>
              <a:rPr lang="en-US" sz="1200" b="1" dirty="0">
                <a:latin typeface="Arial" panose="020B0604020202020204" pitchFamily="34" charset="0"/>
                <a:cs typeface="Arial" panose="020B0604020202020204" pitchFamily="34" charset="0"/>
              </a:rPr>
              <a:t> No Keyboard Trap</a:t>
            </a:r>
          </a:p>
          <a:p>
            <a:r>
              <a:rPr lang="en-US" sz="1200" b="1" dirty="0">
                <a:solidFill>
                  <a:srgbClr val="C00000"/>
                </a:solidFill>
                <a:latin typeface="Arial" panose="020B0604020202020204" pitchFamily="34" charset="0"/>
                <a:cs typeface="Arial" panose="020B0604020202020204" pitchFamily="34" charset="0"/>
              </a:rPr>
              <a:t>2.2.1</a:t>
            </a:r>
            <a:r>
              <a:rPr lang="en-US" sz="1200" b="1" dirty="0">
                <a:latin typeface="Arial" panose="020B0604020202020204" pitchFamily="34" charset="0"/>
                <a:cs typeface="Arial" panose="020B0604020202020204" pitchFamily="34" charset="0"/>
              </a:rPr>
              <a:t> Timing Adjustable</a:t>
            </a:r>
          </a:p>
          <a:p>
            <a:r>
              <a:rPr lang="en-US" sz="1200" b="1" dirty="0">
                <a:solidFill>
                  <a:srgbClr val="C00000"/>
                </a:solidFill>
                <a:latin typeface="Arial" panose="020B0604020202020204" pitchFamily="34" charset="0"/>
                <a:cs typeface="Arial" panose="020B0604020202020204" pitchFamily="34" charset="0"/>
              </a:rPr>
              <a:t>2.2.2</a:t>
            </a:r>
            <a:r>
              <a:rPr lang="en-US" sz="1200" b="1" dirty="0">
                <a:latin typeface="Arial" panose="020B0604020202020204" pitchFamily="34" charset="0"/>
                <a:cs typeface="Arial" panose="020B0604020202020204" pitchFamily="34" charset="0"/>
              </a:rPr>
              <a:t> Pause, Stop, Hide</a:t>
            </a:r>
          </a:p>
          <a:p>
            <a:r>
              <a:rPr lang="en-US" sz="1200" b="1" dirty="0">
                <a:solidFill>
                  <a:srgbClr val="C00000"/>
                </a:solidFill>
                <a:latin typeface="Arial" panose="020B0604020202020204" pitchFamily="34" charset="0"/>
                <a:cs typeface="Arial" panose="020B0604020202020204" pitchFamily="34" charset="0"/>
              </a:rPr>
              <a:t>2.3.1</a:t>
            </a:r>
            <a:r>
              <a:rPr lang="en-US" sz="1200" b="1" dirty="0">
                <a:latin typeface="Arial" panose="020B0604020202020204" pitchFamily="34" charset="0"/>
                <a:cs typeface="Arial" panose="020B0604020202020204" pitchFamily="34" charset="0"/>
              </a:rPr>
              <a:t> Three Flashes or Below Threshold</a:t>
            </a:r>
          </a:p>
          <a:p>
            <a:r>
              <a:rPr lang="en-US" sz="1200" b="1" dirty="0">
                <a:solidFill>
                  <a:srgbClr val="C00000"/>
                </a:solidFill>
                <a:latin typeface="Arial" panose="020B0604020202020204" pitchFamily="34" charset="0"/>
                <a:cs typeface="Arial" panose="020B0604020202020204" pitchFamily="34" charset="0"/>
              </a:rPr>
              <a:t>2.4.1</a:t>
            </a:r>
            <a:r>
              <a:rPr lang="en-US" sz="1200" b="1" dirty="0">
                <a:latin typeface="Arial" panose="020B0604020202020204" pitchFamily="34" charset="0"/>
                <a:cs typeface="Arial" panose="020B0604020202020204" pitchFamily="34" charset="0"/>
              </a:rPr>
              <a:t> Bypass Blocks</a:t>
            </a:r>
          </a:p>
          <a:p>
            <a:r>
              <a:rPr lang="en-US" sz="1200" b="1" dirty="0">
                <a:solidFill>
                  <a:srgbClr val="C00000"/>
                </a:solidFill>
                <a:latin typeface="Arial" panose="020B0604020202020204" pitchFamily="34" charset="0"/>
                <a:cs typeface="Arial" panose="020B0604020202020204" pitchFamily="34" charset="0"/>
              </a:rPr>
              <a:t>2.4.2</a:t>
            </a:r>
            <a:r>
              <a:rPr lang="en-US" sz="1200" b="1" dirty="0">
                <a:latin typeface="Arial" panose="020B0604020202020204" pitchFamily="34" charset="0"/>
                <a:cs typeface="Arial" panose="020B0604020202020204" pitchFamily="34" charset="0"/>
              </a:rPr>
              <a:t> Page Titled</a:t>
            </a:r>
          </a:p>
          <a:p>
            <a:r>
              <a:rPr lang="en-US" sz="1200" b="1" dirty="0">
                <a:solidFill>
                  <a:srgbClr val="C00000"/>
                </a:solidFill>
                <a:latin typeface="Arial" panose="020B0604020202020204" pitchFamily="34" charset="0"/>
                <a:cs typeface="Arial" panose="020B0604020202020204" pitchFamily="34" charset="0"/>
              </a:rPr>
              <a:t>2.4.3</a:t>
            </a:r>
            <a:r>
              <a:rPr lang="en-US" sz="1200" b="1" dirty="0">
                <a:latin typeface="Arial" panose="020B0604020202020204" pitchFamily="34" charset="0"/>
                <a:cs typeface="Arial" panose="020B0604020202020204" pitchFamily="34" charset="0"/>
              </a:rPr>
              <a:t> Focus Order</a:t>
            </a:r>
          </a:p>
          <a:p>
            <a:r>
              <a:rPr lang="en-US" sz="1200" b="1" dirty="0">
                <a:solidFill>
                  <a:srgbClr val="C00000"/>
                </a:solidFill>
                <a:latin typeface="Arial" panose="020B0604020202020204" pitchFamily="34" charset="0"/>
                <a:cs typeface="Arial" panose="020B0604020202020204" pitchFamily="34" charset="0"/>
              </a:rPr>
              <a:t>2.4.4</a:t>
            </a:r>
            <a:r>
              <a:rPr lang="en-US" sz="1200" b="1" dirty="0">
                <a:latin typeface="Arial" panose="020B0604020202020204" pitchFamily="34" charset="0"/>
                <a:cs typeface="Arial" panose="020B0604020202020204" pitchFamily="34" charset="0"/>
              </a:rPr>
              <a:t> Link Purpose (In Context)</a:t>
            </a:r>
          </a:p>
        </p:txBody>
      </p:sp>
      <p:sp>
        <p:nvSpPr>
          <p:cNvPr id="11" name="Content Placeholder 10"/>
          <p:cNvSpPr>
            <a:spLocks noGrp="1"/>
          </p:cNvSpPr>
          <p:nvPr>
            <p:ph sz="quarter" idx="28"/>
          </p:nvPr>
        </p:nvSpPr>
        <p:spPr>
          <a:xfrm>
            <a:off x="7341701" y="1838900"/>
            <a:ext cx="2400301" cy="2784249"/>
          </a:xfrm>
        </p:spPr>
        <p:txBody>
          <a:bodyPr>
            <a:normAutofit/>
          </a:bodyPr>
          <a:lstStyle/>
          <a:p>
            <a:r>
              <a:rPr lang="en-US" sz="1200" b="1" dirty="0">
                <a:solidFill>
                  <a:srgbClr val="1B56E6"/>
                </a:solidFill>
                <a:latin typeface="Arial" panose="020B0604020202020204" pitchFamily="34" charset="0"/>
                <a:cs typeface="Arial" panose="020B0604020202020204" pitchFamily="34" charset="0"/>
              </a:rPr>
              <a:t>3.1.1 </a:t>
            </a:r>
            <a:r>
              <a:rPr lang="en-US" sz="1200" b="1" dirty="0">
                <a:latin typeface="Arial" panose="020B0604020202020204" pitchFamily="34" charset="0"/>
                <a:cs typeface="Arial" panose="020B0604020202020204" pitchFamily="34" charset="0"/>
              </a:rPr>
              <a:t>Language of Page</a:t>
            </a:r>
          </a:p>
          <a:p>
            <a:r>
              <a:rPr lang="en-US" sz="1200" b="1" dirty="0">
                <a:solidFill>
                  <a:srgbClr val="1B56E6"/>
                </a:solidFill>
                <a:latin typeface="Arial" panose="020B0604020202020204" pitchFamily="34" charset="0"/>
                <a:cs typeface="Arial" panose="020B0604020202020204" pitchFamily="34" charset="0"/>
              </a:rPr>
              <a:t>3.2.1</a:t>
            </a:r>
            <a:r>
              <a:rPr lang="en-US" sz="1200" b="1" dirty="0">
                <a:latin typeface="Arial" panose="020B0604020202020204" pitchFamily="34" charset="0"/>
                <a:cs typeface="Arial" panose="020B0604020202020204" pitchFamily="34" charset="0"/>
              </a:rPr>
              <a:t> On Focus</a:t>
            </a:r>
          </a:p>
          <a:p>
            <a:r>
              <a:rPr lang="en-US" sz="1200" b="1" dirty="0">
                <a:solidFill>
                  <a:srgbClr val="1B56E6"/>
                </a:solidFill>
                <a:latin typeface="Arial" panose="020B0604020202020204" pitchFamily="34" charset="0"/>
                <a:cs typeface="Arial" panose="020B0604020202020204" pitchFamily="34" charset="0"/>
              </a:rPr>
              <a:t>3.2.2</a:t>
            </a:r>
            <a:r>
              <a:rPr lang="en-US" sz="1200" b="1" dirty="0">
                <a:latin typeface="Arial" panose="020B0604020202020204" pitchFamily="34" charset="0"/>
                <a:cs typeface="Arial" panose="020B0604020202020204" pitchFamily="34" charset="0"/>
              </a:rPr>
              <a:t> On Input</a:t>
            </a:r>
          </a:p>
          <a:p>
            <a:r>
              <a:rPr lang="en-US" sz="1200" b="1" dirty="0">
                <a:solidFill>
                  <a:srgbClr val="1B56E6"/>
                </a:solidFill>
                <a:latin typeface="Arial" panose="020B0604020202020204" pitchFamily="34" charset="0"/>
                <a:cs typeface="Arial" panose="020B0604020202020204" pitchFamily="34" charset="0"/>
              </a:rPr>
              <a:t>3.3.1</a:t>
            </a:r>
            <a:r>
              <a:rPr lang="en-US" sz="1200" b="1" dirty="0">
                <a:latin typeface="Arial" panose="020B0604020202020204" pitchFamily="34" charset="0"/>
                <a:cs typeface="Arial" panose="020B0604020202020204" pitchFamily="34" charset="0"/>
              </a:rPr>
              <a:t> Error Identification</a:t>
            </a:r>
          </a:p>
          <a:p>
            <a:r>
              <a:rPr lang="en-US" sz="1200" b="1" dirty="0">
                <a:solidFill>
                  <a:srgbClr val="1B56E6"/>
                </a:solidFill>
                <a:latin typeface="Arial" panose="020B0604020202020204" pitchFamily="34" charset="0"/>
                <a:cs typeface="Arial" panose="020B0604020202020204" pitchFamily="34" charset="0"/>
              </a:rPr>
              <a:t>3.3.2</a:t>
            </a:r>
            <a:r>
              <a:rPr lang="en-US" sz="1200" b="1" dirty="0">
                <a:latin typeface="Arial" panose="020B0604020202020204" pitchFamily="34" charset="0"/>
                <a:cs typeface="Arial" panose="020B0604020202020204" pitchFamily="34" charset="0"/>
              </a:rPr>
              <a:t> Labels or Instructions</a:t>
            </a:r>
          </a:p>
        </p:txBody>
      </p:sp>
      <p:sp>
        <p:nvSpPr>
          <p:cNvPr id="12" name="Content Placeholder 11"/>
          <p:cNvSpPr>
            <a:spLocks noGrp="1"/>
          </p:cNvSpPr>
          <p:nvPr>
            <p:ph sz="quarter" idx="30"/>
          </p:nvPr>
        </p:nvSpPr>
        <p:spPr>
          <a:xfrm>
            <a:off x="10313919" y="1838900"/>
            <a:ext cx="1228723" cy="2784249"/>
          </a:xfrm>
        </p:spPr>
        <p:txBody>
          <a:bodyPr>
            <a:normAutofit/>
          </a:bodyPr>
          <a:lstStyle/>
          <a:p>
            <a:r>
              <a:rPr lang="en-US" sz="1200" b="1" dirty="0">
                <a:solidFill>
                  <a:srgbClr val="D68518"/>
                </a:solidFill>
                <a:latin typeface="Arial" panose="020B0604020202020204" pitchFamily="34" charset="0"/>
                <a:cs typeface="Arial" panose="020B0604020202020204" pitchFamily="34" charset="0"/>
              </a:rPr>
              <a:t>4.1.1 </a:t>
            </a:r>
            <a:r>
              <a:rPr lang="en-US" sz="1200" b="1" dirty="0">
                <a:latin typeface="Arial" panose="020B0604020202020204" pitchFamily="34" charset="0"/>
                <a:cs typeface="Arial" panose="020B0604020202020204" pitchFamily="34" charset="0"/>
              </a:rPr>
              <a:t>Parsing</a:t>
            </a:r>
          </a:p>
          <a:p>
            <a:r>
              <a:rPr lang="en-US" sz="1200" b="1" dirty="0">
                <a:solidFill>
                  <a:srgbClr val="D68518"/>
                </a:solidFill>
                <a:latin typeface="Arial" panose="020B0604020202020204" pitchFamily="34" charset="0"/>
                <a:cs typeface="Arial" panose="020B0604020202020204" pitchFamily="34" charset="0"/>
              </a:rPr>
              <a:t>4.1.2 </a:t>
            </a:r>
            <a:r>
              <a:rPr lang="en-US" sz="1200" b="1" dirty="0">
                <a:latin typeface="Arial" panose="020B0604020202020204" pitchFamily="34" charset="0"/>
                <a:cs typeface="Arial" panose="020B0604020202020204" pitchFamily="34" charset="0"/>
              </a:rPr>
              <a:t>Name, Role, Value</a:t>
            </a:r>
          </a:p>
        </p:txBody>
      </p:sp>
      <p:sp>
        <p:nvSpPr>
          <p:cNvPr id="13" name="Content Placeholder 12"/>
          <p:cNvSpPr>
            <a:spLocks noGrp="1"/>
          </p:cNvSpPr>
          <p:nvPr>
            <p:ph sz="quarter" idx="16"/>
          </p:nvPr>
        </p:nvSpPr>
        <p:spPr>
          <a:xfrm>
            <a:off x="504617" y="4776932"/>
            <a:ext cx="987214" cy="1544356"/>
          </a:xfrm>
        </p:spPr>
        <p:txBody>
          <a:bodyPr>
            <a:normAutofit/>
          </a:bodyPr>
          <a:lstStyle/>
          <a:p>
            <a:r>
              <a:rPr lang="en-US" sz="2400" b="1" dirty="0"/>
              <a:t>Level AA</a:t>
            </a:r>
          </a:p>
        </p:txBody>
      </p:sp>
      <p:sp>
        <p:nvSpPr>
          <p:cNvPr id="14" name="Content Placeholder 13"/>
          <p:cNvSpPr>
            <a:spLocks noGrp="1"/>
          </p:cNvSpPr>
          <p:nvPr>
            <p:ph sz="quarter" idx="25"/>
          </p:nvPr>
        </p:nvSpPr>
        <p:spPr>
          <a:xfrm>
            <a:off x="1865560" y="4776930"/>
            <a:ext cx="2453638" cy="2066782"/>
          </a:xfrm>
        </p:spPr>
        <p:txBody>
          <a:bodyPr>
            <a:normAutofit/>
          </a:bodyPr>
          <a:lstStyle/>
          <a:p>
            <a:r>
              <a:rPr lang="en-US" sz="1200" b="1" dirty="0">
                <a:solidFill>
                  <a:srgbClr val="47AA30"/>
                </a:solidFill>
                <a:latin typeface="Arial" panose="020B0604020202020204" pitchFamily="34" charset="0"/>
                <a:cs typeface="Arial" panose="020B0604020202020204" pitchFamily="34" charset="0"/>
              </a:rPr>
              <a:t>1.2.4</a:t>
            </a:r>
            <a:r>
              <a:rPr lang="en-US" sz="1200" b="1" dirty="0">
                <a:latin typeface="Arial" panose="020B0604020202020204" pitchFamily="34" charset="0"/>
                <a:cs typeface="Arial" panose="020B0604020202020204" pitchFamily="34" charset="0"/>
              </a:rPr>
              <a:t> Captions (Live)</a:t>
            </a:r>
          </a:p>
          <a:p>
            <a:r>
              <a:rPr lang="en-US" sz="1200" b="1" dirty="0">
                <a:solidFill>
                  <a:srgbClr val="47AA30"/>
                </a:solidFill>
                <a:latin typeface="Arial" panose="020B0604020202020204" pitchFamily="34" charset="0"/>
                <a:cs typeface="Arial" panose="020B0604020202020204" pitchFamily="34" charset="0"/>
              </a:rPr>
              <a:t>1.2.5</a:t>
            </a:r>
            <a:r>
              <a:rPr lang="en-US" sz="1200" b="1" dirty="0">
                <a:latin typeface="Arial" panose="020B0604020202020204" pitchFamily="34" charset="0"/>
                <a:cs typeface="Arial" panose="020B0604020202020204" pitchFamily="34" charset="0"/>
              </a:rPr>
              <a:t> Audio Description (Pre.)</a:t>
            </a:r>
          </a:p>
          <a:p>
            <a:r>
              <a:rPr lang="en-US" sz="1200" b="1" dirty="0">
                <a:solidFill>
                  <a:srgbClr val="47AA30"/>
                </a:solidFill>
                <a:latin typeface="Arial" panose="020B0604020202020204" pitchFamily="34" charset="0"/>
                <a:cs typeface="Arial" panose="020B0604020202020204" pitchFamily="34" charset="0"/>
              </a:rPr>
              <a:t>1.4.3</a:t>
            </a:r>
            <a:r>
              <a:rPr lang="en-US" sz="1200" b="1" dirty="0">
                <a:latin typeface="Arial" panose="020B0604020202020204" pitchFamily="34" charset="0"/>
                <a:cs typeface="Arial" panose="020B0604020202020204" pitchFamily="34" charset="0"/>
              </a:rPr>
              <a:t> Contrast (Minimum)</a:t>
            </a:r>
          </a:p>
          <a:p>
            <a:r>
              <a:rPr lang="en-US" sz="1200" b="1" dirty="0">
                <a:solidFill>
                  <a:srgbClr val="47AA30"/>
                </a:solidFill>
                <a:latin typeface="Arial" panose="020B0604020202020204" pitchFamily="34" charset="0"/>
                <a:cs typeface="Arial" panose="020B0604020202020204" pitchFamily="34" charset="0"/>
              </a:rPr>
              <a:t>1.4.4</a:t>
            </a:r>
            <a:r>
              <a:rPr lang="en-US" sz="1200" b="1" dirty="0">
                <a:latin typeface="Arial" panose="020B0604020202020204" pitchFamily="34" charset="0"/>
                <a:cs typeface="Arial" panose="020B0604020202020204" pitchFamily="34" charset="0"/>
              </a:rPr>
              <a:t> Resize text</a:t>
            </a:r>
          </a:p>
          <a:p>
            <a:r>
              <a:rPr lang="en-US" sz="1200" b="1" dirty="0">
                <a:solidFill>
                  <a:srgbClr val="47AA30"/>
                </a:solidFill>
                <a:latin typeface="Arial" panose="020B0604020202020204" pitchFamily="34" charset="0"/>
                <a:cs typeface="Arial" panose="020B0604020202020204" pitchFamily="34" charset="0"/>
              </a:rPr>
              <a:t>1.4.5</a:t>
            </a:r>
            <a:r>
              <a:rPr lang="en-US" sz="1200" b="1" dirty="0">
                <a:latin typeface="Arial" panose="020B0604020202020204" pitchFamily="34" charset="0"/>
                <a:cs typeface="Arial" panose="020B0604020202020204" pitchFamily="34" charset="0"/>
              </a:rPr>
              <a:t> Images of Text</a:t>
            </a:r>
          </a:p>
        </p:txBody>
      </p:sp>
      <p:sp>
        <p:nvSpPr>
          <p:cNvPr id="15" name="Content Placeholder 14"/>
          <p:cNvSpPr>
            <a:spLocks noGrp="1"/>
          </p:cNvSpPr>
          <p:nvPr>
            <p:ph sz="quarter" idx="27"/>
          </p:nvPr>
        </p:nvSpPr>
        <p:spPr>
          <a:xfrm>
            <a:off x="4706420" y="4776930"/>
            <a:ext cx="2400299" cy="2066782"/>
          </a:xfrm>
        </p:spPr>
        <p:txBody>
          <a:bodyPr>
            <a:normAutofit/>
          </a:bodyPr>
          <a:lstStyle/>
          <a:p>
            <a:r>
              <a:rPr lang="en-US" sz="1200" b="1" dirty="0">
                <a:solidFill>
                  <a:srgbClr val="C00000"/>
                </a:solidFill>
                <a:latin typeface="Arial" panose="020B0604020202020204" pitchFamily="34" charset="0"/>
                <a:cs typeface="Arial" panose="020B0604020202020204" pitchFamily="34" charset="0"/>
              </a:rPr>
              <a:t>2.4.5</a:t>
            </a:r>
            <a:r>
              <a:rPr lang="en-US" sz="1200" b="1" dirty="0">
                <a:latin typeface="Arial" panose="020B0604020202020204" pitchFamily="34" charset="0"/>
                <a:cs typeface="Arial" panose="020B0604020202020204" pitchFamily="34" charset="0"/>
              </a:rPr>
              <a:t> Multiple Ways</a:t>
            </a:r>
          </a:p>
          <a:p>
            <a:r>
              <a:rPr lang="en-US" sz="1200" b="1" dirty="0">
                <a:solidFill>
                  <a:srgbClr val="C00000"/>
                </a:solidFill>
                <a:latin typeface="Arial" panose="020B0604020202020204" pitchFamily="34" charset="0"/>
                <a:cs typeface="Arial" panose="020B0604020202020204" pitchFamily="34" charset="0"/>
              </a:rPr>
              <a:t>2.4.6</a:t>
            </a:r>
            <a:r>
              <a:rPr lang="en-US" sz="1200" b="1" dirty="0">
                <a:latin typeface="Arial" panose="020B0604020202020204" pitchFamily="34" charset="0"/>
                <a:cs typeface="Arial" panose="020B0604020202020204" pitchFamily="34" charset="0"/>
              </a:rPr>
              <a:t> Headings and Labels</a:t>
            </a:r>
          </a:p>
          <a:p>
            <a:r>
              <a:rPr lang="en-US" sz="1200" b="1" dirty="0">
                <a:solidFill>
                  <a:srgbClr val="C00000"/>
                </a:solidFill>
                <a:latin typeface="Arial" panose="020B0604020202020204" pitchFamily="34" charset="0"/>
                <a:cs typeface="Arial" panose="020B0604020202020204" pitchFamily="34" charset="0"/>
              </a:rPr>
              <a:t>2.4.7</a:t>
            </a:r>
            <a:r>
              <a:rPr lang="en-US" sz="1200" b="1" dirty="0">
                <a:latin typeface="Arial" panose="020B0604020202020204" pitchFamily="34" charset="0"/>
                <a:cs typeface="Arial" panose="020B0604020202020204" pitchFamily="34" charset="0"/>
              </a:rPr>
              <a:t> Focus Visible</a:t>
            </a:r>
          </a:p>
        </p:txBody>
      </p:sp>
      <p:sp>
        <p:nvSpPr>
          <p:cNvPr id="16" name="Content Placeholder 15"/>
          <p:cNvSpPr>
            <a:spLocks noGrp="1"/>
          </p:cNvSpPr>
          <p:nvPr>
            <p:ph sz="quarter" idx="29"/>
          </p:nvPr>
        </p:nvSpPr>
        <p:spPr>
          <a:xfrm>
            <a:off x="7347463" y="4776930"/>
            <a:ext cx="3181391" cy="2081070"/>
          </a:xfrm>
        </p:spPr>
        <p:txBody>
          <a:bodyPr>
            <a:normAutofit/>
          </a:bodyPr>
          <a:lstStyle/>
          <a:p>
            <a:r>
              <a:rPr lang="en-US" sz="1200" b="1" dirty="0">
                <a:solidFill>
                  <a:srgbClr val="1B56E6"/>
                </a:solidFill>
                <a:latin typeface="Arial" panose="020B0604020202020204" pitchFamily="34" charset="0"/>
                <a:cs typeface="Arial" panose="020B0604020202020204" pitchFamily="34" charset="0"/>
              </a:rPr>
              <a:t>3.1.2</a:t>
            </a:r>
            <a:r>
              <a:rPr lang="en-US" sz="1200" b="1" dirty="0">
                <a:latin typeface="Arial" panose="020B0604020202020204" pitchFamily="34" charset="0"/>
                <a:cs typeface="Arial" panose="020B0604020202020204" pitchFamily="34" charset="0"/>
              </a:rPr>
              <a:t> Language of Parts</a:t>
            </a:r>
          </a:p>
          <a:p>
            <a:r>
              <a:rPr lang="en-US" sz="1200" b="1" dirty="0">
                <a:solidFill>
                  <a:srgbClr val="1B56E6"/>
                </a:solidFill>
                <a:latin typeface="Arial" panose="020B0604020202020204" pitchFamily="34" charset="0"/>
                <a:cs typeface="Arial" panose="020B0604020202020204" pitchFamily="34" charset="0"/>
              </a:rPr>
              <a:t>3.2.3</a:t>
            </a:r>
            <a:r>
              <a:rPr lang="en-US" sz="1200" b="1" dirty="0">
                <a:latin typeface="Arial" panose="020B0604020202020204" pitchFamily="34" charset="0"/>
                <a:cs typeface="Arial" panose="020B0604020202020204" pitchFamily="34" charset="0"/>
              </a:rPr>
              <a:t> Consistent Navigation</a:t>
            </a:r>
          </a:p>
          <a:p>
            <a:r>
              <a:rPr lang="en-US" sz="1200" b="1" dirty="0">
                <a:solidFill>
                  <a:srgbClr val="1B56E6"/>
                </a:solidFill>
                <a:latin typeface="Arial" panose="020B0604020202020204" pitchFamily="34" charset="0"/>
                <a:cs typeface="Arial" panose="020B0604020202020204" pitchFamily="34" charset="0"/>
              </a:rPr>
              <a:t>3.2.4</a:t>
            </a:r>
            <a:r>
              <a:rPr lang="en-US" sz="1200" b="1" dirty="0">
                <a:latin typeface="Arial" panose="020B0604020202020204" pitchFamily="34" charset="0"/>
                <a:cs typeface="Arial" panose="020B0604020202020204" pitchFamily="34" charset="0"/>
              </a:rPr>
              <a:t> Consistent Identification</a:t>
            </a:r>
          </a:p>
          <a:p>
            <a:r>
              <a:rPr lang="en-US" sz="1200" b="1" dirty="0">
                <a:solidFill>
                  <a:srgbClr val="1B56E6"/>
                </a:solidFill>
                <a:latin typeface="Arial" panose="020B0604020202020204" pitchFamily="34" charset="0"/>
                <a:cs typeface="Arial" panose="020B0604020202020204" pitchFamily="34" charset="0"/>
              </a:rPr>
              <a:t>3.3.3</a:t>
            </a:r>
            <a:r>
              <a:rPr lang="en-US" sz="1200" b="1" dirty="0">
                <a:latin typeface="Arial" panose="020B0604020202020204" pitchFamily="34" charset="0"/>
                <a:cs typeface="Arial" panose="020B0604020202020204" pitchFamily="34" charset="0"/>
              </a:rPr>
              <a:t> Error Suggestion</a:t>
            </a:r>
          </a:p>
          <a:p>
            <a:r>
              <a:rPr lang="en-US" sz="1200" b="1" dirty="0">
                <a:solidFill>
                  <a:srgbClr val="1B56E6"/>
                </a:solidFill>
                <a:latin typeface="Arial" panose="020B0604020202020204" pitchFamily="34" charset="0"/>
                <a:cs typeface="Arial" panose="020B0604020202020204" pitchFamily="34" charset="0"/>
              </a:rPr>
              <a:t>3.3.4</a:t>
            </a:r>
            <a:r>
              <a:rPr lang="en-US" sz="1200" b="1" dirty="0">
                <a:latin typeface="Arial" panose="020B0604020202020204" pitchFamily="34" charset="0"/>
                <a:cs typeface="Arial" panose="020B0604020202020204" pitchFamily="34" charset="0"/>
              </a:rPr>
              <a:t> Error Prevention (Legal, </a:t>
            </a:r>
            <a:br>
              <a:rPr lang="en-US" sz="1200" b="1" dirty="0">
                <a:latin typeface="Arial" panose="020B0604020202020204" pitchFamily="34" charset="0"/>
                <a:cs typeface="Arial" panose="020B0604020202020204" pitchFamily="34" charset="0"/>
              </a:rPr>
            </a:br>
            <a:r>
              <a:rPr lang="en-US" sz="1200" b="1" dirty="0">
                <a:latin typeface="Arial" panose="020B0604020202020204" pitchFamily="34" charset="0"/>
                <a:cs typeface="Arial" panose="020B0604020202020204" pitchFamily="34" charset="0"/>
              </a:rPr>
              <a:t>Financial, Data)</a:t>
            </a:r>
          </a:p>
        </p:txBody>
      </p:sp>
      <p:sp>
        <p:nvSpPr>
          <p:cNvPr id="17" name="Content Placeholder 16"/>
          <p:cNvSpPr>
            <a:spLocks noGrp="1"/>
          </p:cNvSpPr>
          <p:nvPr>
            <p:ph sz="quarter" idx="31"/>
          </p:nvPr>
        </p:nvSpPr>
        <p:spPr>
          <a:xfrm>
            <a:off x="10319415" y="4776930"/>
            <a:ext cx="1600276" cy="1492031"/>
          </a:xfrm>
        </p:spPr>
        <p:txBody>
          <a:bodyPr>
            <a:normAutofit/>
          </a:bodyPr>
          <a:lstStyle/>
          <a:p>
            <a:r>
              <a:rPr lang="en-US" sz="1400" b="1" i="1" dirty="0">
                <a:solidFill>
                  <a:srgbClr val="C00000"/>
                </a:solidFill>
              </a:rPr>
              <a:t>(Note: There are zero Robust SCs at Level AA)</a:t>
            </a:r>
          </a:p>
        </p:txBody>
      </p:sp>
      <p:sp>
        <p:nvSpPr>
          <p:cNvPr id="18" name="Slide Number Placeholder 17"/>
          <p:cNvSpPr>
            <a:spLocks noGrp="1"/>
          </p:cNvSpPr>
          <p:nvPr>
            <p:ph type="sldNum" sz="quarter" idx="11"/>
          </p:nvPr>
        </p:nvSpPr>
        <p:spPr/>
        <p:txBody>
          <a:bodyPr/>
          <a:lstStyle/>
          <a:p>
            <a:fld id="{105A3CBC-8A79-5140-907D-6E2A5A8F5F15}" type="slidenum">
              <a:rPr lang="en-US" smtClean="0"/>
              <a:pPr/>
              <a:t>45</a:t>
            </a:fld>
            <a:endParaRPr lang="en-US" dirty="0"/>
          </a:p>
        </p:txBody>
      </p:sp>
    </p:spTree>
    <p:extLst>
      <p:ext uri="{BB962C8B-B14F-4D97-AF65-F5344CB8AC3E}">
        <p14:creationId xmlns:p14="http://schemas.microsoft.com/office/powerpoint/2010/main" val="257996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0DE0-3E4A-4E4D-B7E5-B3B47C8ABB3B}"/>
              </a:ext>
            </a:extLst>
          </p:cNvPr>
          <p:cNvSpPr>
            <a:spLocks noGrp="1"/>
          </p:cNvSpPr>
          <p:nvPr>
            <p:ph type="title"/>
          </p:nvPr>
        </p:nvSpPr>
        <p:spPr/>
        <p:txBody>
          <a:bodyPr/>
          <a:lstStyle/>
          <a:p>
            <a:r>
              <a:rPr lang="en-US" dirty="0"/>
              <a:t>What Has to Meet All 38 SCs?</a:t>
            </a:r>
          </a:p>
        </p:txBody>
      </p:sp>
      <p:sp>
        <p:nvSpPr>
          <p:cNvPr id="3" name="Content Placeholder 2">
            <a:extLst>
              <a:ext uri="{FF2B5EF4-FFF2-40B4-BE49-F238E27FC236}">
                <a16:creationId xmlns:a16="http://schemas.microsoft.com/office/drawing/2014/main" id="{3F512DEB-9116-44A2-9D2C-7D2A33BB7A58}"/>
              </a:ext>
            </a:extLst>
          </p:cNvPr>
          <p:cNvSpPr>
            <a:spLocks noGrp="1"/>
          </p:cNvSpPr>
          <p:nvPr>
            <p:ph sz="half" idx="1"/>
          </p:nvPr>
        </p:nvSpPr>
        <p:spPr/>
        <p:txBody>
          <a:bodyPr>
            <a:noAutofit/>
          </a:bodyPr>
          <a:lstStyle/>
          <a:p>
            <a:pPr>
              <a:buClr>
                <a:srgbClr val="C00000"/>
              </a:buClr>
            </a:pPr>
            <a:r>
              <a:rPr lang="en-US" sz="2200" dirty="0"/>
              <a:t>38 WCAG 2.0 Success Criteria at Level AA</a:t>
            </a:r>
          </a:p>
          <a:p>
            <a:pPr>
              <a:buClr>
                <a:srgbClr val="C00000"/>
              </a:buClr>
            </a:pPr>
            <a:r>
              <a:rPr lang="en-US" sz="2200" dirty="0"/>
              <a:t>508: WCAG 2.0 is *aka* E205.4 Accessibility Standard</a:t>
            </a:r>
          </a:p>
        </p:txBody>
      </p:sp>
      <p:sp>
        <p:nvSpPr>
          <p:cNvPr id="4" name="Content Placeholder 3">
            <a:extLst>
              <a:ext uri="{FF2B5EF4-FFF2-40B4-BE49-F238E27FC236}">
                <a16:creationId xmlns:a16="http://schemas.microsoft.com/office/drawing/2014/main" id="{9E36EBEE-9043-42F0-9EC2-ACF8E0079BDE}"/>
              </a:ext>
            </a:extLst>
          </p:cNvPr>
          <p:cNvSpPr>
            <a:spLocks noGrp="1"/>
          </p:cNvSpPr>
          <p:nvPr>
            <p:ph sz="half" idx="2"/>
          </p:nvPr>
        </p:nvSpPr>
        <p:spPr>
          <a:xfrm>
            <a:off x="6172200" y="1438182"/>
            <a:ext cx="5181600" cy="4886417"/>
          </a:xfrm>
        </p:spPr>
        <p:txBody>
          <a:bodyPr>
            <a:normAutofit/>
          </a:bodyPr>
          <a:lstStyle/>
          <a:p>
            <a:pPr>
              <a:buClr>
                <a:srgbClr val="C00000"/>
              </a:buClr>
            </a:pPr>
            <a:r>
              <a:rPr lang="en-US" sz="2400" dirty="0"/>
              <a:t>Web Content</a:t>
            </a:r>
          </a:p>
          <a:p>
            <a:pPr lvl="1">
              <a:buClr>
                <a:srgbClr val="C00000"/>
              </a:buClr>
            </a:pPr>
            <a:r>
              <a:rPr lang="en-US" sz="2200" dirty="0"/>
              <a:t>Internet (Public-Facing) </a:t>
            </a:r>
          </a:p>
          <a:p>
            <a:pPr lvl="1">
              <a:buClr>
                <a:srgbClr val="C00000"/>
              </a:buClr>
            </a:pPr>
            <a:r>
              <a:rPr lang="en-US" sz="2200" dirty="0"/>
              <a:t>Intranet (it is AOC)</a:t>
            </a:r>
          </a:p>
          <a:p>
            <a:pPr>
              <a:buClr>
                <a:srgbClr val="C00000"/>
              </a:buClr>
            </a:pPr>
            <a:r>
              <a:rPr lang="en-US" sz="2400" dirty="0"/>
              <a:t>Web-Based Authoring Tools</a:t>
            </a:r>
          </a:p>
          <a:p>
            <a:pPr>
              <a:buClr>
                <a:srgbClr val="C00000"/>
              </a:buClr>
            </a:pPr>
            <a:r>
              <a:rPr lang="en-US" sz="2400" dirty="0"/>
              <a:t>Web Documents</a:t>
            </a:r>
          </a:p>
          <a:p>
            <a:pPr>
              <a:buClr>
                <a:srgbClr val="C00000"/>
              </a:buClr>
            </a:pPr>
            <a:r>
              <a:rPr lang="en-US" sz="2400" dirty="0"/>
              <a:t>Web Mail</a:t>
            </a:r>
          </a:p>
          <a:p>
            <a:pPr>
              <a:buClr>
                <a:srgbClr val="C00000"/>
              </a:buClr>
            </a:pPr>
            <a:r>
              <a:rPr lang="en-US" sz="2400" dirty="0"/>
              <a:t>Web Software</a:t>
            </a:r>
          </a:p>
          <a:p>
            <a:pPr>
              <a:buClr>
                <a:srgbClr val="C00000"/>
              </a:buClr>
            </a:pPr>
            <a:r>
              <a:rPr lang="en-US" sz="2400" dirty="0"/>
              <a:t>Web-Based </a:t>
            </a:r>
          </a:p>
          <a:p>
            <a:pPr lvl="1">
              <a:buClr>
                <a:srgbClr val="C00000"/>
              </a:buClr>
            </a:pPr>
            <a:r>
              <a:rPr lang="en-US" sz="1800" dirty="0"/>
              <a:t>Media</a:t>
            </a:r>
          </a:p>
          <a:p>
            <a:pPr lvl="1">
              <a:buClr>
                <a:srgbClr val="C00000"/>
              </a:buClr>
            </a:pPr>
            <a:r>
              <a:rPr lang="en-US" sz="1800" dirty="0"/>
              <a:t>Support Documentation</a:t>
            </a:r>
          </a:p>
          <a:p>
            <a:pPr lvl="1">
              <a:buClr>
                <a:srgbClr val="C00000"/>
              </a:buClr>
            </a:pPr>
            <a:r>
              <a:rPr lang="en-US" sz="1800" dirty="0"/>
              <a:t>Training &amp; Training Materials </a:t>
            </a:r>
          </a:p>
          <a:p>
            <a:endParaRPr lang="en-US" dirty="0"/>
          </a:p>
        </p:txBody>
      </p:sp>
      <p:sp>
        <p:nvSpPr>
          <p:cNvPr id="5" name="Footer Placeholder 4" hidden="1">
            <a:extLst>
              <a:ext uri="{FF2B5EF4-FFF2-40B4-BE49-F238E27FC236}">
                <a16:creationId xmlns:a16="http://schemas.microsoft.com/office/drawing/2014/main" id="{1BE21D48-FD05-4FA1-96E2-E984052335BE}"/>
              </a:ext>
            </a:extLst>
          </p:cNvPr>
          <p:cNvSpPr>
            <a:spLocks noGrp="1"/>
          </p:cNvSpPr>
          <p:nvPr>
            <p:ph type="ftr" sz="quarter" idx="4294967295"/>
          </p:nvPr>
        </p:nvSpPr>
        <p:spPr/>
        <p:txBody>
          <a:bodyPr/>
          <a:lstStyle/>
          <a:p>
            <a:endParaRPr lang="en-US" altLang="en-US" dirty="0"/>
          </a:p>
        </p:txBody>
      </p:sp>
      <p:graphicFrame>
        <p:nvGraphicFramePr>
          <p:cNvPr id="12" name="Content Placeholder 5" descr="Pie chart showing all 38 WCAG 2.0 Level AA Success Criteria.">
            <a:extLst>
              <a:ext uri="{FF2B5EF4-FFF2-40B4-BE49-F238E27FC236}">
                <a16:creationId xmlns:a16="http://schemas.microsoft.com/office/drawing/2014/main" id="{1E3CBF4A-23CC-4653-921B-1FD4D1C15905}"/>
              </a:ext>
            </a:extLst>
          </p:cNvPr>
          <p:cNvGraphicFramePr>
            <a:graphicFrameLocks noGrp="1"/>
          </p:cNvGraphicFramePr>
          <p:nvPr>
            <p:ph sz="quarter" idx="4294967295"/>
            <p:extLst>
              <p:ext uri="{D42A27DB-BD31-4B8C-83A1-F6EECF244321}">
                <p14:modId xmlns:p14="http://schemas.microsoft.com/office/powerpoint/2010/main" val="2650527026"/>
              </p:ext>
            </p:extLst>
          </p:nvPr>
        </p:nvGraphicFramePr>
        <p:xfrm>
          <a:off x="0" y="3100388"/>
          <a:ext cx="4562475" cy="3224212"/>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6">
            <a:extLst>
              <a:ext uri="{FF2B5EF4-FFF2-40B4-BE49-F238E27FC236}">
                <a16:creationId xmlns:a16="http://schemas.microsoft.com/office/drawing/2014/main" id="{A1206E61-0B76-4672-AC8C-36CDE09DB57E}"/>
              </a:ext>
            </a:extLst>
          </p:cNvPr>
          <p:cNvSpPr>
            <a:spLocks noGrp="1"/>
          </p:cNvSpPr>
          <p:nvPr>
            <p:ph type="sldNum" sz="quarter" idx="10"/>
          </p:nvPr>
        </p:nvSpPr>
        <p:spPr/>
        <p:txBody>
          <a:bodyPr/>
          <a:lstStyle/>
          <a:p>
            <a:fld id="{584D89AA-C9C8-4F3C-8D06-D48496AE173A}" type="slidenum">
              <a:rPr lang="en-US" altLang="en-US" smtClean="0"/>
              <a:pPr/>
              <a:t>46</a:t>
            </a:fld>
            <a:endParaRPr lang="en-US" altLang="en-US"/>
          </a:p>
        </p:txBody>
      </p:sp>
    </p:spTree>
    <p:extLst>
      <p:ext uri="{BB962C8B-B14F-4D97-AF65-F5344CB8AC3E}">
        <p14:creationId xmlns:p14="http://schemas.microsoft.com/office/powerpoint/2010/main" val="1301868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3194-0FD1-40FE-87A0-FE7C730053A6}"/>
              </a:ext>
            </a:extLst>
          </p:cNvPr>
          <p:cNvSpPr>
            <a:spLocks noGrp="1"/>
          </p:cNvSpPr>
          <p:nvPr>
            <p:ph type="title"/>
          </p:nvPr>
        </p:nvSpPr>
        <p:spPr/>
        <p:txBody>
          <a:bodyPr/>
          <a:lstStyle/>
          <a:p>
            <a:r>
              <a:rPr lang="en-US" dirty="0"/>
              <a:t>What Only Needs to Meet 34 SCs?</a:t>
            </a:r>
          </a:p>
        </p:txBody>
      </p:sp>
      <p:sp>
        <p:nvSpPr>
          <p:cNvPr id="3" name="Content Placeholder 2">
            <a:extLst>
              <a:ext uri="{FF2B5EF4-FFF2-40B4-BE49-F238E27FC236}">
                <a16:creationId xmlns:a16="http://schemas.microsoft.com/office/drawing/2014/main" id="{C3605A9A-739B-450A-B9E3-53BE21FB600D}"/>
              </a:ext>
            </a:extLst>
          </p:cNvPr>
          <p:cNvSpPr>
            <a:spLocks noGrp="1"/>
          </p:cNvSpPr>
          <p:nvPr>
            <p:ph sz="half" idx="1"/>
          </p:nvPr>
        </p:nvSpPr>
        <p:spPr>
          <a:xfrm>
            <a:off x="650310" y="1264174"/>
            <a:ext cx="5181600" cy="4732684"/>
          </a:xfrm>
        </p:spPr>
        <p:txBody>
          <a:bodyPr>
            <a:normAutofit/>
          </a:bodyPr>
          <a:lstStyle/>
          <a:p>
            <a:r>
              <a:rPr lang="en-US" i="1" dirty="0">
                <a:solidFill>
                  <a:srgbClr val="C00000"/>
                </a:solidFill>
              </a:rPr>
              <a:t>Excludes</a:t>
            </a:r>
            <a:r>
              <a:rPr lang="en-US" dirty="0"/>
              <a:t>:</a:t>
            </a:r>
          </a:p>
          <a:p>
            <a:pPr lvl="1">
              <a:buClr>
                <a:srgbClr val="C00000"/>
              </a:buClr>
            </a:pPr>
            <a:r>
              <a:rPr lang="en-US" sz="1800" dirty="0"/>
              <a:t>2.4.1 Bypass Blocks</a:t>
            </a:r>
          </a:p>
          <a:p>
            <a:pPr lvl="1">
              <a:buClr>
                <a:srgbClr val="C00000"/>
              </a:buClr>
            </a:pPr>
            <a:r>
              <a:rPr lang="en-US" sz="1800" dirty="0"/>
              <a:t>2.4.5 Multiple Ways</a:t>
            </a:r>
          </a:p>
          <a:p>
            <a:pPr lvl="1">
              <a:buClr>
                <a:srgbClr val="C00000"/>
              </a:buClr>
            </a:pPr>
            <a:r>
              <a:rPr lang="en-US" sz="1800" dirty="0"/>
              <a:t>3.2.3 Consistent Navigation</a:t>
            </a:r>
          </a:p>
          <a:p>
            <a:pPr lvl="1">
              <a:buClr>
                <a:srgbClr val="C00000"/>
              </a:buClr>
            </a:pPr>
            <a:r>
              <a:rPr lang="en-US" sz="1800" dirty="0"/>
              <a:t>3.2.4 Consistent Identification</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AFB8DC7A-D761-4072-AF45-C7EC2C08D01E}"/>
              </a:ext>
            </a:extLst>
          </p:cNvPr>
          <p:cNvSpPr>
            <a:spLocks noGrp="1"/>
          </p:cNvSpPr>
          <p:nvPr>
            <p:ph sz="half" idx="2"/>
          </p:nvPr>
        </p:nvSpPr>
        <p:spPr>
          <a:xfrm>
            <a:off x="6172200" y="1375553"/>
            <a:ext cx="5181600" cy="4732684"/>
          </a:xfrm>
        </p:spPr>
        <p:txBody>
          <a:bodyPr>
            <a:normAutofit fontScale="92500"/>
          </a:bodyPr>
          <a:lstStyle/>
          <a:p>
            <a:pPr>
              <a:buClr>
                <a:srgbClr val="C00000"/>
              </a:buClr>
            </a:pPr>
            <a:r>
              <a:rPr lang="en-US" i="1" dirty="0">
                <a:solidFill>
                  <a:srgbClr val="C00000"/>
                </a:solidFill>
              </a:rPr>
              <a:t>34 of 38 WCAG 2.0 AA SCs  </a:t>
            </a:r>
          </a:p>
          <a:p>
            <a:pPr>
              <a:buClr>
                <a:srgbClr val="C00000"/>
              </a:buClr>
            </a:pPr>
            <a:r>
              <a:rPr lang="en-US" dirty="0"/>
              <a:t>Non-Web Documents </a:t>
            </a:r>
          </a:p>
          <a:p>
            <a:pPr marL="457200" lvl="1" indent="0">
              <a:buClr>
                <a:srgbClr val="C00000"/>
              </a:buClr>
              <a:buNone/>
            </a:pPr>
            <a:r>
              <a:rPr lang="en-US" dirty="0"/>
              <a:t>those on file shares &amp; repositories and email attachments (that are AOC)</a:t>
            </a:r>
          </a:p>
          <a:p>
            <a:pPr lvl="1">
              <a:buClr>
                <a:srgbClr val="C00000"/>
              </a:buClr>
            </a:pPr>
            <a:r>
              <a:rPr lang="en-US" sz="2600" dirty="0"/>
              <a:t>Media</a:t>
            </a:r>
          </a:p>
          <a:p>
            <a:pPr lvl="1">
              <a:buClr>
                <a:srgbClr val="C00000"/>
              </a:buClr>
            </a:pPr>
            <a:r>
              <a:rPr lang="en-US" sz="2600" dirty="0"/>
              <a:t>Support Documentation</a:t>
            </a:r>
          </a:p>
          <a:p>
            <a:pPr lvl="1">
              <a:buClr>
                <a:srgbClr val="C00000"/>
              </a:buClr>
            </a:pPr>
            <a:r>
              <a:rPr lang="en-US" sz="2600" dirty="0"/>
              <a:t>Training &amp; Training Materials </a:t>
            </a:r>
          </a:p>
          <a:p>
            <a:pPr>
              <a:buClr>
                <a:srgbClr val="C00000"/>
              </a:buClr>
            </a:pPr>
            <a:r>
              <a:rPr lang="en-US" dirty="0"/>
              <a:t>Non-Web Software</a:t>
            </a:r>
          </a:p>
          <a:p>
            <a:pPr lvl="1">
              <a:buClr>
                <a:srgbClr val="C00000"/>
              </a:buClr>
            </a:pPr>
            <a:r>
              <a:rPr lang="en-US" dirty="0"/>
              <a:t>Desktop Software </a:t>
            </a:r>
            <a:br>
              <a:rPr lang="en-US" dirty="0"/>
            </a:br>
            <a:r>
              <a:rPr lang="en-US" dirty="0"/>
              <a:t>(that is not rendered thru a web browser)</a:t>
            </a:r>
          </a:p>
          <a:p>
            <a:pPr lvl="1">
              <a:buClr>
                <a:srgbClr val="C00000"/>
              </a:buClr>
            </a:pPr>
            <a:r>
              <a:rPr lang="en-US" dirty="0"/>
              <a:t>Example: Office 2013 </a:t>
            </a:r>
          </a:p>
          <a:p>
            <a:pPr>
              <a:buClr>
                <a:srgbClr val="C00000"/>
              </a:buClr>
            </a:pPr>
            <a:endParaRPr lang="en-US" sz="3200" dirty="0"/>
          </a:p>
          <a:p>
            <a:pPr marL="0" indent="0">
              <a:buNone/>
            </a:pPr>
            <a:endParaRPr lang="en-US" dirty="0"/>
          </a:p>
        </p:txBody>
      </p:sp>
      <p:graphicFrame>
        <p:nvGraphicFramePr>
          <p:cNvPr id="8" name="Content Placeholder 4" descr="Pie chart showing only 34 of the 38 success criteria. Four of the 38 success criteria are greyed-out. They are 2.4.1, 2.4.5, 3.2.3 and 3.2.4.">
            <a:extLst>
              <a:ext uri="{FF2B5EF4-FFF2-40B4-BE49-F238E27FC236}">
                <a16:creationId xmlns:a16="http://schemas.microsoft.com/office/drawing/2014/main" id="{FDCBCB22-2867-4108-A4AD-324D0C950766}"/>
              </a:ext>
            </a:extLst>
          </p:cNvPr>
          <p:cNvGraphicFramePr>
            <a:graphicFrameLocks noGrp="1"/>
          </p:cNvGraphicFramePr>
          <p:nvPr>
            <p:ph sz="quarter" idx="4294967295"/>
            <p:extLst>
              <p:ext uri="{D42A27DB-BD31-4B8C-83A1-F6EECF244321}">
                <p14:modId xmlns:p14="http://schemas.microsoft.com/office/powerpoint/2010/main" val="3099215351"/>
              </p:ext>
            </p:extLst>
          </p:nvPr>
        </p:nvGraphicFramePr>
        <p:xfrm>
          <a:off x="0" y="3094038"/>
          <a:ext cx="4614863" cy="3230562"/>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5" hidden="1">
            <a:extLst>
              <a:ext uri="{FF2B5EF4-FFF2-40B4-BE49-F238E27FC236}">
                <a16:creationId xmlns:a16="http://schemas.microsoft.com/office/drawing/2014/main" id="{01A7527A-AAAC-4B4E-8EEB-46BD33E47ADB}"/>
              </a:ext>
            </a:extLst>
          </p:cNvPr>
          <p:cNvSpPr>
            <a:spLocks noGrp="1"/>
          </p:cNvSpPr>
          <p:nvPr>
            <p:ph type="ftr" sz="quarter" idx="4294967295"/>
          </p:nvPr>
        </p:nvSpPr>
        <p:spPr/>
        <p:txBody>
          <a:bodyPr/>
          <a:lstStyle/>
          <a:p>
            <a:endParaRPr lang="en-US" altLang="en-US" dirty="0"/>
          </a:p>
        </p:txBody>
      </p:sp>
      <p:sp>
        <p:nvSpPr>
          <p:cNvPr id="6" name="Slide Number Placeholder 6">
            <a:extLst>
              <a:ext uri="{FF2B5EF4-FFF2-40B4-BE49-F238E27FC236}">
                <a16:creationId xmlns:a16="http://schemas.microsoft.com/office/drawing/2014/main" id="{5A85C6B0-5FDA-4112-A84D-7BDF91DC9239}"/>
              </a:ext>
            </a:extLst>
          </p:cNvPr>
          <p:cNvSpPr>
            <a:spLocks noGrp="1"/>
          </p:cNvSpPr>
          <p:nvPr>
            <p:ph type="sldNum" sz="quarter" idx="10"/>
          </p:nvPr>
        </p:nvSpPr>
        <p:spPr/>
        <p:txBody>
          <a:bodyPr/>
          <a:lstStyle/>
          <a:p>
            <a:fld id="{584D89AA-C9C8-4F3C-8D06-D48496AE173A}" type="slidenum">
              <a:rPr lang="en-US" altLang="en-US" smtClean="0"/>
              <a:pPr/>
              <a:t>47</a:t>
            </a:fld>
            <a:endParaRPr lang="en-US" altLang="en-US"/>
          </a:p>
        </p:txBody>
      </p:sp>
    </p:spTree>
    <p:extLst>
      <p:ext uri="{BB962C8B-B14F-4D97-AF65-F5344CB8AC3E}">
        <p14:creationId xmlns:p14="http://schemas.microsoft.com/office/powerpoint/2010/main" val="4231610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B6ED-768B-4731-8466-6DA9ABB512A8}"/>
              </a:ext>
            </a:extLst>
          </p:cNvPr>
          <p:cNvSpPr>
            <a:spLocks noGrp="1"/>
          </p:cNvSpPr>
          <p:nvPr>
            <p:ph type="title"/>
          </p:nvPr>
        </p:nvSpPr>
        <p:spPr/>
        <p:txBody>
          <a:bodyPr/>
          <a:lstStyle/>
          <a:p>
            <a:r>
              <a:rPr lang="en-US" dirty="0"/>
              <a:t>Recap, Resource Links, Contacts, and Questions</a:t>
            </a:r>
          </a:p>
        </p:txBody>
      </p:sp>
      <p:sp>
        <p:nvSpPr>
          <p:cNvPr id="3" name="Text Placeholder 2">
            <a:extLst>
              <a:ext uri="{FF2B5EF4-FFF2-40B4-BE49-F238E27FC236}">
                <a16:creationId xmlns:a16="http://schemas.microsoft.com/office/drawing/2014/main" id="{A4E6EB78-D20C-4449-AF4C-74AD7E78BF82}"/>
              </a:ext>
            </a:extLst>
          </p:cNvPr>
          <p:cNvSpPr>
            <a:spLocks noGrp="1"/>
          </p:cNvSpPr>
          <p:nvPr>
            <p:ph type="body" idx="1"/>
          </p:nvPr>
        </p:nvSpPr>
        <p:spPr/>
        <p:txBody>
          <a:bodyPr/>
          <a:lstStyle/>
          <a:p>
            <a:endParaRPr lang="en-US"/>
          </a:p>
        </p:txBody>
      </p:sp>
      <p:pic>
        <p:nvPicPr>
          <p:cNvPr id="5" name="Content Placeholder 6" descr="Have any questions?">
            <a:extLst>
              <a:ext uri="{FF2B5EF4-FFF2-40B4-BE49-F238E27FC236}">
                <a16:creationId xmlns:a16="http://schemas.microsoft.com/office/drawing/2014/main" id="{3B39A435-E82D-4A40-8775-1EC4962FC672}"/>
              </a:ext>
            </a:extLst>
          </p:cNvPr>
          <p:cNvPicPr>
            <a:picLocks noGrp="1" noChangeAspect="1"/>
          </p:cNvPicPr>
          <p:nvPr>
            <p:ph type="pic" sz="quarter" idx="10"/>
          </p:nvPr>
        </p:nvPicPr>
        <p:blipFill>
          <a:blip r:embed="rId2"/>
          <a:srcRect l="11890" r="11890"/>
          <a:stretch>
            <a:fillRect/>
          </a:stretch>
        </p:blipFill>
        <p:spPr/>
      </p:pic>
    </p:spTree>
    <p:extLst>
      <p:ext uri="{BB962C8B-B14F-4D97-AF65-F5344CB8AC3E}">
        <p14:creationId xmlns:p14="http://schemas.microsoft.com/office/powerpoint/2010/main" val="3667907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0AD4-C9BD-41B0-B156-0BEC924A3BB7}"/>
              </a:ext>
            </a:extLst>
          </p:cNvPr>
          <p:cNvSpPr>
            <a:spLocks noGrp="1"/>
          </p:cNvSpPr>
          <p:nvPr>
            <p:ph type="title"/>
          </p:nvPr>
        </p:nvSpPr>
        <p:spPr/>
        <p:txBody>
          <a:bodyPr>
            <a:noAutofit/>
          </a:bodyPr>
          <a:lstStyle/>
          <a:p>
            <a:r>
              <a:rPr lang="en-US" dirty="0"/>
              <a:t>Revised 508: General Information</a:t>
            </a:r>
          </a:p>
        </p:txBody>
      </p:sp>
      <p:sp>
        <p:nvSpPr>
          <p:cNvPr id="3" name="Content Placeholder 2">
            <a:extLst>
              <a:ext uri="{FF2B5EF4-FFF2-40B4-BE49-F238E27FC236}">
                <a16:creationId xmlns:a16="http://schemas.microsoft.com/office/drawing/2014/main" id="{3792CBBA-F8E9-4EE0-9BFA-E11282153D94}"/>
              </a:ext>
            </a:extLst>
          </p:cNvPr>
          <p:cNvSpPr>
            <a:spLocks noGrp="1"/>
          </p:cNvSpPr>
          <p:nvPr>
            <p:ph sz="quarter" idx="13"/>
          </p:nvPr>
        </p:nvSpPr>
        <p:spPr>
          <a:xfrm>
            <a:off x="609600" y="1308099"/>
            <a:ext cx="10972800" cy="4749802"/>
          </a:xfrm>
        </p:spPr>
        <p:txBody>
          <a:bodyPr>
            <a:normAutofit/>
          </a:bodyPr>
          <a:lstStyle/>
          <a:p>
            <a:pPr>
              <a:buClr>
                <a:srgbClr val="C00000"/>
              </a:buClr>
            </a:pPr>
            <a:r>
              <a:rPr lang="en-US" sz="3200" dirty="0"/>
              <a:t>Accessibility Needs haven’t changed</a:t>
            </a:r>
          </a:p>
          <a:p>
            <a:pPr>
              <a:buClr>
                <a:srgbClr val="C00000"/>
              </a:buClr>
            </a:pPr>
            <a:r>
              <a:rPr lang="en-US" sz="3200" dirty="0"/>
              <a:t>What you are required to do for Accessibility hasn’t </a:t>
            </a:r>
            <a:r>
              <a:rPr lang="en-US" sz="3200" i="1" dirty="0">
                <a:solidFill>
                  <a:srgbClr val="C00000"/>
                </a:solidFill>
              </a:rPr>
              <a:t>substantially</a:t>
            </a:r>
            <a:r>
              <a:rPr lang="en-US" sz="3200" dirty="0"/>
              <a:t> changed</a:t>
            </a:r>
          </a:p>
          <a:p>
            <a:pPr lvl="1">
              <a:buClr>
                <a:srgbClr val="C00000"/>
              </a:buClr>
            </a:pPr>
            <a:r>
              <a:rPr lang="en-US" sz="2800" dirty="0"/>
              <a:t>WCAG 2.0 does cover some obvious gaps</a:t>
            </a:r>
          </a:p>
          <a:p>
            <a:pPr lvl="1">
              <a:buClr>
                <a:srgbClr val="C00000"/>
              </a:buClr>
            </a:pPr>
            <a:r>
              <a:rPr lang="en-US" sz="2800" dirty="0"/>
              <a:t>Ex:  Logical Reading Order, Text Contrast </a:t>
            </a:r>
          </a:p>
          <a:p>
            <a:pPr>
              <a:buClr>
                <a:srgbClr val="C00000"/>
              </a:buClr>
            </a:pPr>
            <a:r>
              <a:rPr lang="en-US" sz="3200" dirty="0"/>
              <a:t>Provides clarity about </a:t>
            </a:r>
            <a:r>
              <a:rPr lang="en-US" sz="3200" i="1" dirty="0">
                <a:solidFill>
                  <a:srgbClr val="C00000"/>
                </a:solidFill>
              </a:rPr>
              <a:t>what</a:t>
            </a:r>
            <a:r>
              <a:rPr lang="en-US" sz="3200" dirty="0"/>
              <a:t> documents are covered and </a:t>
            </a:r>
            <a:r>
              <a:rPr lang="en-US" sz="3200" i="1" dirty="0">
                <a:solidFill>
                  <a:srgbClr val="C00000"/>
                </a:solidFill>
              </a:rPr>
              <a:t>when</a:t>
            </a:r>
            <a:r>
              <a:rPr lang="en-US" sz="3200" dirty="0"/>
              <a:t> documents are covered</a:t>
            </a:r>
          </a:p>
          <a:p>
            <a:pPr>
              <a:buClr>
                <a:srgbClr val="C00000"/>
              </a:buClr>
            </a:pPr>
            <a:r>
              <a:rPr lang="en-US" sz="3200" dirty="0">
                <a:solidFill>
                  <a:srgbClr val="C00000"/>
                </a:solidFill>
              </a:rPr>
              <a:t>Two Statues </a:t>
            </a:r>
            <a:r>
              <a:rPr lang="en-US" sz="3200" dirty="0"/>
              <a:t>covered this time, Original 508 did not mention </a:t>
            </a:r>
            <a:r>
              <a:rPr lang="en-US" sz="3200" i="1" dirty="0"/>
              <a:t>Communications Act</a:t>
            </a:r>
          </a:p>
        </p:txBody>
      </p:sp>
      <p:sp>
        <p:nvSpPr>
          <p:cNvPr id="4" name="Footer Placeholder 3" hidden="1">
            <a:extLst>
              <a:ext uri="{FF2B5EF4-FFF2-40B4-BE49-F238E27FC236}">
                <a16:creationId xmlns:a16="http://schemas.microsoft.com/office/drawing/2014/main" id="{947B340C-F190-4927-9B86-573DCD23E5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C9D7393-6DC4-4062-9881-DF27D5A325F3}"/>
              </a:ext>
            </a:extLst>
          </p:cNvPr>
          <p:cNvSpPr>
            <a:spLocks noGrp="1"/>
          </p:cNvSpPr>
          <p:nvPr>
            <p:ph type="sldNum" sz="quarter" idx="12"/>
          </p:nvPr>
        </p:nvSpPr>
        <p:spPr/>
        <p:txBody>
          <a:bodyPr/>
          <a:lstStyle/>
          <a:p>
            <a:fld id="{105A3CBC-8A79-5140-907D-6E2A5A8F5F15}" type="slidenum">
              <a:rPr lang="en-US" smtClean="0"/>
              <a:pPr/>
              <a:t>49</a:t>
            </a:fld>
            <a:endParaRPr lang="en-US" dirty="0"/>
          </a:p>
        </p:txBody>
      </p:sp>
    </p:spTree>
    <p:extLst>
      <p:ext uri="{BB962C8B-B14F-4D97-AF65-F5344CB8AC3E}">
        <p14:creationId xmlns:p14="http://schemas.microsoft.com/office/powerpoint/2010/main" val="140649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4BF4FB-2493-44AE-BA0D-6D54188D5B90}"/>
              </a:ext>
            </a:extLst>
          </p:cNvPr>
          <p:cNvSpPr>
            <a:spLocks noGrp="1"/>
          </p:cNvSpPr>
          <p:nvPr>
            <p:ph type="title"/>
          </p:nvPr>
        </p:nvSpPr>
        <p:spPr/>
        <p:txBody>
          <a:bodyPr/>
          <a:lstStyle/>
          <a:p>
            <a:r>
              <a:rPr lang="en-US" dirty="0"/>
              <a:t>Accessibility and the U.S. Government 101</a:t>
            </a:r>
          </a:p>
        </p:txBody>
      </p:sp>
      <p:sp>
        <p:nvSpPr>
          <p:cNvPr id="5" name="Text Placeholder 2">
            <a:extLst>
              <a:ext uri="{FF2B5EF4-FFF2-40B4-BE49-F238E27FC236}">
                <a16:creationId xmlns:a16="http://schemas.microsoft.com/office/drawing/2014/main" id="{5999ACEF-2471-4464-84EE-9257B6447409}"/>
              </a:ext>
            </a:extLst>
          </p:cNvPr>
          <p:cNvSpPr>
            <a:spLocks noGrp="1"/>
          </p:cNvSpPr>
          <p:nvPr>
            <p:ph type="body" idx="1"/>
          </p:nvPr>
        </p:nvSpPr>
        <p:spPr/>
        <p:txBody>
          <a:bodyPr/>
          <a:lstStyle/>
          <a:p>
            <a:endParaRPr lang="en-US"/>
          </a:p>
        </p:txBody>
      </p:sp>
      <p:pic>
        <p:nvPicPr>
          <p:cNvPr id="8" name="Picture Placeholder 3" descr="Pile of books of Policy, Guidelines, Pratcices, Standards, Rules, Regulations, and Compliance.">
            <a:extLst>
              <a:ext uri="{FF2B5EF4-FFF2-40B4-BE49-F238E27FC236}">
                <a16:creationId xmlns:a16="http://schemas.microsoft.com/office/drawing/2014/main" id="{D5AC9E3A-87E8-4B1F-B83E-C71E300F0C8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07" r="3507"/>
          <a:stretch>
            <a:fillRect/>
          </a:stretch>
        </p:blipFill>
        <p:spPr/>
      </p:pic>
    </p:spTree>
    <p:extLst>
      <p:ext uri="{BB962C8B-B14F-4D97-AF65-F5344CB8AC3E}">
        <p14:creationId xmlns:p14="http://schemas.microsoft.com/office/powerpoint/2010/main" val="1146379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800E4F-204F-4CA1-B1B2-5099533C710E}"/>
              </a:ext>
            </a:extLst>
          </p:cNvPr>
          <p:cNvSpPr>
            <a:spLocks noGrp="1"/>
          </p:cNvSpPr>
          <p:nvPr>
            <p:ph type="title"/>
          </p:nvPr>
        </p:nvSpPr>
        <p:spPr/>
        <p:txBody>
          <a:bodyPr>
            <a:noAutofit/>
          </a:bodyPr>
          <a:lstStyle/>
          <a:p>
            <a:r>
              <a:rPr lang="en-US" dirty="0"/>
              <a:t>Revised Section 508: Key Details</a:t>
            </a:r>
          </a:p>
        </p:txBody>
      </p:sp>
      <p:sp>
        <p:nvSpPr>
          <p:cNvPr id="7" name="Content Placeholder 2">
            <a:extLst>
              <a:ext uri="{FF2B5EF4-FFF2-40B4-BE49-F238E27FC236}">
                <a16:creationId xmlns:a16="http://schemas.microsoft.com/office/drawing/2014/main" id="{AA84751A-E8A8-460F-9E5A-C5E699430393}"/>
              </a:ext>
            </a:extLst>
          </p:cNvPr>
          <p:cNvSpPr>
            <a:spLocks noGrp="1"/>
          </p:cNvSpPr>
          <p:nvPr>
            <p:ph sz="quarter" idx="13"/>
          </p:nvPr>
        </p:nvSpPr>
        <p:spPr/>
        <p:txBody>
          <a:bodyPr>
            <a:normAutofit lnSpcReduction="10000"/>
          </a:bodyPr>
          <a:lstStyle/>
          <a:p>
            <a:pPr>
              <a:buClr>
                <a:srgbClr val="C00000"/>
              </a:buClr>
            </a:pPr>
            <a:r>
              <a:rPr lang="en-US" dirty="0"/>
              <a:t>Section 508 + WCAG 2 is Better than WCAG 2 Alone</a:t>
            </a:r>
          </a:p>
          <a:p>
            <a:pPr>
              <a:buClr>
                <a:srgbClr val="C00000"/>
              </a:buClr>
            </a:pPr>
            <a:r>
              <a:rPr lang="en-US" dirty="0"/>
              <a:t>Pay Attention to Definitions</a:t>
            </a:r>
          </a:p>
          <a:p>
            <a:pPr>
              <a:buClr>
                <a:srgbClr val="C00000"/>
              </a:buClr>
            </a:pPr>
            <a:r>
              <a:rPr lang="en-US" dirty="0"/>
              <a:t>FPC Do Not Allow a Free-Ride Anymore</a:t>
            </a:r>
          </a:p>
          <a:p>
            <a:pPr>
              <a:buClr>
                <a:srgbClr val="C00000"/>
              </a:buClr>
            </a:pPr>
            <a:r>
              <a:rPr lang="en-US" dirty="0"/>
              <a:t>Standards Incorporated by Reference</a:t>
            </a:r>
          </a:p>
          <a:p>
            <a:pPr>
              <a:buClr>
                <a:srgbClr val="C00000"/>
              </a:buClr>
            </a:pPr>
            <a:r>
              <a:rPr lang="en-US" dirty="0"/>
              <a:t>38 WCAG 2.0 Level AA SC applies to</a:t>
            </a:r>
            <a:r>
              <a:rPr lang="en-US" dirty="0">
                <a:solidFill>
                  <a:srgbClr val="0F3D81"/>
                </a:solidFill>
              </a:rPr>
              <a:t> </a:t>
            </a:r>
            <a:r>
              <a:rPr lang="en-US" i="1" dirty="0">
                <a:solidFill>
                  <a:srgbClr val="C00000"/>
                </a:solidFill>
              </a:rPr>
              <a:t>many</a:t>
            </a:r>
            <a:r>
              <a:rPr lang="en-US" dirty="0"/>
              <a:t> Documents and </a:t>
            </a:r>
            <a:r>
              <a:rPr lang="en-US" i="1" dirty="0">
                <a:solidFill>
                  <a:srgbClr val="C00000"/>
                </a:solidFill>
              </a:rPr>
              <a:t>most</a:t>
            </a:r>
            <a:r>
              <a:rPr lang="en-US" dirty="0"/>
              <a:t> Software – </a:t>
            </a:r>
            <a:r>
              <a:rPr lang="en-US" dirty="0">
                <a:solidFill>
                  <a:srgbClr val="C00000"/>
                </a:solidFill>
              </a:rPr>
              <a:t>but, not all </a:t>
            </a:r>
            <a:r>
              <a:rPr lang="en-US" dirty="0"/>
              <a:t>!</a:t>
            </a:r>
          </a:p>
          <a:p>
            <a:pPr>
              <a:buClr>
                <a:srgbClr val="C00000"/>
              </a:buClr>
            </a:pPr>
            <a:r>
              <a:rPr lang="en-US" dirty="0"/>
              <a:t>508 includes Authoring Tools &amp; generated content. Which is </a:t>
            </a:r>
            <a:r>
              <a:rPr lang="en-US" dirty="0">
                <a:solidFill>
                  <a:srgbClr val="C00000"/>
                </a:solidFill>
              </a:rPr>
              <a:t>YYOOUUUGGGG</a:t>
            </a:r>
            <a:r>
              <a:rPr lang="en-US" dirty="0"/>
              <a:t>!</a:t>
            </a:r>
          </a:p>
          <a:p>
            <a:pPr>
              <a:buClr>
                <a:srgbClr val="C00000"/>
              </a:buClr>
            </a:pPr>
            <a:r>
              <a:rPr lang="en-US" dirty="0"/>
              <a:t>Enforcement for procurements…is </a:t>
            </a:r>
            <a:r>
              <a:rPr lang="en-US" dirty="0">
                <a:solidFill>
                  <a:srgbClr val="C00000"/>
                </a:solidFill>
              </a:rPr>
              <a:t>LATE </a:t>
            </a:r>
            <a:r>
              <a:rPr lang="en-US" dirty="0"/>
              <a:t>!!</a:t>
            </a:r>
          </a:p>
          <a:p>
            <a:pPr>
              <a:buClr>
                <a:srgbClr val="C00000"/>
              </a:buClr>
            </a:pPr>
            <a:r>
              <a:rPr lang="en-US" dirty="0"/>
              <a:t>Section 508 requires agencies to ensure ICT is both </a:t>
            </a:r>
            <a:r>
              <a:rPr lang="en-US" dirty="0">
                <a:solidFill>
                  <a:srgbClr val="C00000"/>
                </a:solidFill>
              </a:rPr>
              <a:t>accessible</a:t>
            </a:r>
            <a:r>
              <a:rPr lang="en-US" dirty="0"/>
              <a:t> </a:t>
            </a:r>
            <a:r>
              <a:rPr lang="en-US" i="1" dirty="0"/>
              <a:t>and</a:t>
            </a:r>
            <a:r>
              <a:rPr lang="en-US" dirty="0"/>
              <a:t> </a:t>
            </a:r>
            <a:r>
              <a:rPr lang="en-US" dirty="0">
                <a:solidFill>
                  <a:srgbClr val="C00000"/>
                </a:solidFill>
              </a:rPr>
              <a:t>usable</a:t>
            </a:r>
          </a:p>
        </p:txBody>
      </p:sp>
      <p:sp>
        <p:nvSpPr>
          <p:cNvPr id="8" name="Footer Placeholder 3" hidden="1">
            <a:extLst>
              <a:ext uri="{FF2B5EF4-FFF2-40B4-BE49-F238E27FC236}">
                <a16:creationId xmlns:a16="http://schemas.microsoft.com/office/drawing/2014/main" id="{5E51A090-01C4-4FF8-A6E6-91F7B22D169A}"/>
              </a:ext>
            </a:extLst>
          </p:cNvPr>
          <p:cNvSpPr>
            <a:spLocks noGrp="1"/>
          </p:cNvSpPr>
          <p:nvPr>
            <p:ph type="ftr" sz="quarter" idx="11"/>
          </p:nvPr>
        </p:nvSpPr>
        <p:spPr/>
        <p:txBody>
          <a:bodyPr/>
          <a:lstStyle/>
          <a:p>
            <a:endParaRPr lang="en-US" dirty="0"/>
          </a:p>
        </p:txBody>
      </p:sp>
      <p:sp>
        <p:nvSpPr>
          <p:cNvPr id="5" name="Slide Number Placeholder 3">
            <a:extLst>
              <a:ext uri="{FF2B5EF4-FFF2-40B4-BE49-F238E27FC236}">
                <a16:creationId xmlns:a16="http://schemas.microsoft.com/office/drawing/2014/main" id="{A0EE5ACB-5006-40BF-A981-0859D1C992E6}"/>
              </a:ext>
            </a:extLst>
          </p:cNvPr>
          <p:cNvSpPr>
            <a:spLocks noGrp="1"/>
          </p:cNvSpPr>
          <p:nvPr>
            <p:ph type="sldNum" sz="quarter" idx="12"/>
          </p:nvPr>
        </p:nvSpPr>
        <p:spPr/>
        <p:txBody>
          <a:bodyPr/>
          <a:lstStyle/>
          <a:p>
            <a:fld id="{105A3CBC-8A79-5140-907D-6E2A5A8F5F15}" type="slidenum">
              <a:rPr lang="en-US" smtClean="0"/>
              <a:pPr/>
              <a:t>50</a:t>
            </a:fld>
            <a:endParaRPr lang="en-US" dirty="0"/>
          </a:p>
        </p:txBody>
      </p:sp>
    </p:spTree>
    <p:extLst>
      <p:ext uri="{BB962C8B-B14F-4D97-AF65-F5344CB8AC3E}">
        <p14:creationId xmlns:p14="http://schemas.microsoft.com/office/powerpoint/2010/main" val="946474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FF5E237-2199-4BF9-83F6-00BB32CE675D}"/>
              </a:ext>
            </a:extLst>
          </p:cNvPr>
          <p:cNvSpPr>
            <a:spLocks noGrp="1"/>
          </p:cNvSpPr>
          <p:nvPr>
            <p:ph type="title"/>
          </p:nvPr>
        </p:nvSpPr>
        <p:spPr/>
        <p:txBody>
          <a:bodyPr>
            <a:normAutofit/>
          </a:bodyPr>
          <a:lstStyle/>
          <a:p>
            <a:r>
              <a:rPr lang="en-US" dirty="0"/>
              <a:t>Contact Us</a:t>
            </a:r>
          </a:p>
        </p:txBody>
      </p:sp>
      <p:sp>
        <p:nvSpPr>
          <p:cNvPr id="6" name="Content Placeholder 2">
            <a:extLst>
              <a:ext uri="{FF2B5EF4-FFF2-40B4-BE49-F238E27FC236}">
                <a16:creationId xmlns:a16="http://schemas.microsoft.com/office/drawing/2014/main" id="{B8097F0C-76BE-4ECB-AFFE-35B0BD428A8F}"/>
              </a:ext>
            </a:extLst>
          </p:cNvPr>
          <p:cNvSpPr>
            <a:spLocks noGrp="1"/>
          </p:cNvSpPr>
          <p:nvPr>
            <p:ph sz="half" idx="1"/>
          </p:nvPr>
        </p:nvSpPr>
        <p:spPr/>
        <p:txBody>
          <a:bodyPr>
            <a:normAutofit/>
          </a:bodyPr>
          <a:lstStyle/>
          <a:p>
            <a:pPr>
              <a:buClr>
                <a:srgbClr val="C00000"/>
              </a:buClr>
            </a:pPr>
            <a:r>
              <a:rPr lang="en-US" sz="3200" dirty="0"/>
              <a:t>Bruce</a:t>
            </a:r>
          </a:p>
          <a:p>
            <a:pPr lvl="1">
              <a:buClr>
                <a:srgbClr val="C00000"/>
              </a:buClr>
            </a:pPr>
            <a:r>
              <a:rPr lang="en-US" dirty="0"/>
              <a:t>Accessibility IT Specialist, U.S. Access Board</a:t>
            </a:r>
          </a:p>
          <a:p>
            <a:pPr lvl="1">
              <a:buClr>
                <a:srgbClr val="C00000"/>
              </a:buClr>
            </a:pPr>
            <a:r>
              <a:rPr lang="en-US" dirty="0"/>
              <a:t>202-272-0024</a:t>
            </a:r>
          </a:p>
          <a:p>
            <a:pPr lvl="1">
              <a:buClr>
                <a:srgbClr val="C00000"/>
              </a:buClr>
            </a:pPr>
            <a:r>
              <a:rPr lang="en-US" dirty="0">
                <a:hlinkClick r:id="rId3"/>
              </a:rPr>
              <a:t>bailey@access-board.gov</a:t>
            </a:r>
            <a:endParaRPr lang="en-US" dirty="0"/>
          </a:p>
          <a:p>
            <a:pPr lvl="1">
              <a:buClr>
                <a:srgbClr val="C00000"/>
              </a:buClr>
            </a:pPr>
            <a:r>
              <a:rPr lang="en-US" dirty="0"/>
              <a:t>Better:  </a:t>
            </a:r>
            <a:r>
              <a:rPr lang="en-US" dirty="0">
                <a:hlinkClick r:id="rId4"/>
              </a:rPr>
              <a:t>508@access-board.gov</a:t>
            </a:r>
            <a:endParaRPr lang="en-US" dirty="0"/>
          </a:p>
        </p:txBody>
      </p:sp>
      <p:pic>
        <p:nvPicPr>
          <p:cNvPr id="16" name="Content Placeholder 3" descr="U.S. Access Board logo">
            <a:extLst>
              <a:ext uri="{FF2B5EF4-FFF2-40B4-BE49-F238E27FC236}">
                <a16:creationId xmlns:a16="http://schemas.microsoft.com/office/drawing/2014/main" id="{AFF947A4-8B47-4EC1-9786-ADB79781DCBF}"/>
              </a:ext>
            </a:extLst>
          </p:cNvPr>
          <p:cNvPicPr>
            <a:picLocks noGrp="1" noChangeAspect="1"/>
          </p:cNvPicPr>
          <p:nvPr>
            <p:ph sz="quarter" idx="4294967295"/>
          </p:nvPr>
        </p:nvPicPr>
        <p:blipFill>
          <a:blip r:embed="rId5"/>
          <a:stretch>
            <a:fillRect/>
          </a:stretch>
        </p:blipFill>
        <p:spPr>
          <a:xfrm>
            <a:off x="2302328" y="4149161"/>
            <a:ext cx="1901825" cy="1901825"/>
          </a:xfrm>
        </p:spPr>
      </p:pic>
      <p:sp>
        <p:nvSpPr>
          <p:cNvPr id="7" name="Content Placeholder 4">
            <a:extLst>
              <a:ext uri="{FF2B5EF4-FFF2-40B4-BE49-F238E27FC236}">
                <a16:creationId xmlns:a16="http://schemas.microsoft.com/office/drawing/2014/main" id="{72B30573-1DFE-4D8D-A88B-A732EFEA441D}"/>
              </a:ext>
            </a:extLst>
          </p:cNvPr>
          <p:cNvSpPr>
            <a:spLocks noGrp="1"/>
          </p:cNvSpPr>
          <p:nvPr>
            <p:ph sz="half" idx="2"/>
          </p:nvPr>
        </p:nvSpPr>
        <p:spPr/>
        <p:txBody>
          <a:bodyPr>
            <a:normAutofit/>
          </a:bodyPr>
          <a:lstStyle/>
          <a:p>
            <a:pPr>
              <a:buClr>
                <a:srgbClr val="C00000"/>
              </a:buClr>
            </a:pPr>
            <a:r>
              <a:rPr lang="en-US" sz="3200" dirty="0"/>
              <a:t>Katie</a:t>
            </a:r>
          </a:p>
          <a:p>
            <a:pPr lvl="1">
              <a:buClr>
                <a:srgbClr val="C00000"/>
              </a:buClr>
            </a:pPr>
            <a:r>
              <a:rPr lang="en-US" dirty="0"/>
              <a:t>Principal ICT Accessibility Architect, Deque</a:t>
            </a:r>
          </a:p>
          <a:p>
            <a:pPr lvl="1">
              <a:buClr>
                <a:srgbClr val="C00000"/>
              </a:buClr>
            </a:pPr>
            <a:r>
              <a:rPr lang="en-US" dirty="0"/>
              <a:t>703-371-5545</a:t>
            </a:r>
          </a:p>
          <a:p>
            <a:pPr lvl="1">
              <a:buClr>
                <a:srgbClr val="C00000"/>
              </a:buClr>
            </a:pPr>
            <a:r>
              <a:rPr lang="en-US" dirty="0">
                <a:hlinkClick r:id="rId6"/>
              </a:rPr>
              <a:t>Katie.Haritos-Shea@Deque.com</a:t>
            </a:r>
            <a:endParaRPr lang="en-US" dirty="0"/>
          </a:p>
          <a:p>
            <a:pPr marL="457200" lvl="1" indent="0">
              <a:buNone/>
            </a:pPr>
            <a:endParaRPr lang="en-US" dirty="0"/>
          </a:p>
        </p:txBody>
      </p:sp>
      <p:pic>
        <p:nvPicPr>
          <p:cNvPr id="14" name="Content Placeholder 5" descr="Deque logo">
            <a:extLst>
              <a:ext uri="{FF2B5EF4-FFF2-40B4-BE49-F238E27FC236}">
                <a16:creationId xmlns:a16="http://schemas.microsoft.com/office/drawing/2014/main" id="{07A92A0C-340F-4A94-B5C7-9A5E3FBCA3E2}"/>
              </a:ext>
            </a:extLst>
          </p:cNvPr>
          <p:cNvPicPr>
            <a:picLocks noGrp="1" noChangeAspect="1"/>
          </p:cNvPicPr>
          <p:nvPr>
            <p:ph sz="quarter" idx="4294967295"/>
          </p:nvPr>
        </p:nvPicPr>
        <p:blipFill>
          <a:blip r:embed="rId7"/>
          <a:stretch>
            <a:fillRect/>
          </a:stretch>
        </p:blipFill>
        <p:spPr>
          <a:xfrm>
            <a:off x="7483928" y="4087366"/>
            <a:ext cx="1758950" cy="1963620"/>
          </a:xfrm>
        </p:spPr>
      </p:pic>
      <p:sp>
        <p:nvSpPr>
          <p:cNvPr id="4" name="Slide Number Placeholder 6">
            <a:extLst>
              <a:ext uri="{FF2B5EF4-FFF2-40B4-BE49-F238E27FC236}">
                <a16:creationId xmlns:a16="http://schemas.microsoft.com/office/drawing/2014/main" id="{C169FF73-69EB-414A-960E-25DE36660B9B}"/>
              </a:ext>
            </a:extLst>
          </p:cNvPr>
          <p:cNvSpPr>
            <a:spLocks noGrp="1"/>
          </p:cNvSpPr>
          <p:nvPr>
            <p:ph type="sldNum" sz="quarter" idx="10"/>
          </p:nvPr>
        </p:nvSpPr>
        <p:spPr/>
        <p:txBody>
          <a:bodyPr/>
          <a:lstStyle/>
          <a:p>
            <a:fld id="{105A3CBC-8A79-5140-907D-6E2A5A8F5F15}" type="slidenum">
              <a:rPr lang="en-US" smtClean="0"/>
              <a:pPr/>
              <a:t>51</a:t>
            </a:fld>
            <a:endParaRPr lang="en-US" dirty="0"/>
          </a:p>
        </p:txBody>
      </p:sp>
    </p:spTree>
    <p:extLst>
      <p:ext uri="{BB962C8B-B14F-4D97-AF65-F5344CB8AC3E}">
        <p14:creationId xmlns:p14="http://schemas.microsoft.com/office/powerpoint/2010/main" val="3973443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Deque: These Slides</a:t>
            </a:r>
          </a:p>
        </p:txBody>
      </p:sp>
      <p:sp>
        <p:nvSpPr>
          <p:cNvPr id="3" name="Text Placeholder 2"/>
          <p:cNvSpPr>
            <a:spLocks noGrp="1"/>
          </p:cNvSpPr>
          <p:nvPr>
            <p:ph sz="quarter" idx="13"/>
          </p:nvPr>
        </p:nvSpPr>
        <p:spPr/>
        <p:txBody>
          <a:bodyPr>
            <a:normAutofit/>
          </a:bodyPr>
          <a:lstStyle/>
          <a:p>
            <a:pPr>
              <a:buClr>
                <a:srgbClr val="C00000"/>
              </a:buClr>
            </a:pPr>
            <a:r>
              <a:rPr lang="en-US" sz="3200" dirty="0"/>
              <a:t>Get these presentation slides here: </a:t>
            </a:r>
            <a:r>
              <a:rPr lang="en-US" dirty="0">
                <a:hlinkClick r:id="rId3"/>
              </a:rPr>
              <a:t>www.deque.com/csun18</a:t>
            </a:r>
            <a:endParaRPr lang="en-US" sz="3200" dirty="0"/>
          </a:p>
          <a:p>
            <a:endParaRPr lang="en-US" sz="3200" dirty="0"/>
          </a:p>
          <a:p>
            <a:endParaRPr lang="en-US" sz="3200" dirty="0"/>
          </a:p>
          <a:p>
            <a:endParaRPr lang="en-US" dirty="0"/>
          </a:p>
        </p:txBody>
      </p:sp>
      <p:pic>
        <p:nvPicPr>
          <p:cNvPr id="9" name="Picture 3" descr="Screenshot of this presentations Title slide: &quot;Section 508 Refreshed: Key Things You Need to Know! Bruce Bailey and Katie Haritos-Shea, #SCUN2018. CSUN Assistive Technology Conference&quot;">
            <a:extLst>
              <a:ext uri="{FF2B5EF4-FFF2-40B4-BE49-F238E27FC236}">
                <a16:creationId xmlns:a16="http://schemas.microsoft.com/office/drawing/2014/main" id="{3132BDA5-9F69-4805-9FAF-2678982A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747" y="1932271"/>
            <a:ext cx="7967253" cy="4399587"/>
          </a:xfrm>
          <a:prstGeom prst="rect">
            <a:avLst/>
          </a:prstGeom>
        </p:spPr>
      </p:pic>
      <p:sp>
        <p:nvSpPr>
          <p:cNvPr id="7" name="Footer Placeholder 4"/>
          <p:cNvSpPr>
            <a:spLocks noGrp="1"/>
          </p:cNvSpPr>
          <p:nvPr>
            <p:ph type="ftr" sz="quarter" idx="11"/>
          </p:nvPr>
        </p:nvSpPr>
        <p:spPr/>
        <p:txBody>
          <a:bodyPr/>
          <a:lstStyle/>
          <a:p>
            <a:r>
              <a:rPr lang="en-US">
                <a:solidFill>
                  <a:prstClr val="white"/>
                </a:solidFill>
              </a:rPr>
              <a:t>© 2017 - All Rights Reserved</a:t>
            </a:r>
            <a:endParaRPr lang="en-US" dirty="0">
              <a:solidFill>
                <a:prstClr val="white"/>
              </a:solidFill>
            </a:endParaRPr>
          </a:p>
        </p:txBody>
      </p:sp>
      <p:sp>
        <p:nvSpPr>
          <p:cNvPr id="8" name="Slide Number Placeholder 5"/>
          <p:cNvSpPr>
            <a:spLocks noGrp="1"/>
          </p:cNvSpPr>
          <p:nvPr>
            <p:ph type="sldNum" sz="quarter" idx="12"/>
          </p:nvPr>
        </p:nvSpPr>
        <p:spPr/>
        <p:txBody>
          <a:bodyPr/>
          <a:lstStyle/>
          <a:p>
            <a:fld id="{105A3CBC-8A79-5140-907D-6E2A5A8F5F15}" type="slidenum">
              <a:rPr lang="en-US" smtClean="0">
                <a:solidFill>
                  <a:prstClr val="white"/>
                </a:solidFill>
              </a:rPr>
              <a:pPr/>
              <a:t>52</a:t>
            </a:fld>
            <a:endParaRPr lang="en-US">
              <a:solidFill>
                <a:prstClr val="white"/>
              </a:solidFill>
            </a:endParaRPr>
          </a:p>
        </p:txBody>
      </p:sp>
    </p:spTree>
    <p:extLst>
      <p:ext uri="{BB962C8B-B14F-4D97-AF65-F5344CB8AC3E}">
        <p14:creationId xmlns:p14="http://schemas.microsoft.com/office/powerpoint/2010/main" val="367741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1997-5130-44C9-B0A2-38E5D1789B4D}"/>
              </a:ext>
            </a:extLst>
          </p:cNvPr>
          <p:cNvSpPr>
            <a:spLocks noGrp="1"/>
          </p:cNvSpPr>
          <p:nvPr>
            <p:ph type="title"/>
          </p:nvPr>
        </p:nvSpPr>
        <p:spPr/>
        <p:txBody>
          <a:bodyPr>
            <a:normAutofit fontScale="90000"/>
          </a:bodyPr>
          <a:lstStyle/>
          <a:p>
            <a:r>
              <a:rPr lang="en-US" dirty="0"/>
              <a:t>Questions?</a:t>
            </a:r>
          </a:p>
        </p:txBody>
      </p:sp>
      <p:pic>
        <p:nvPicPr>
          <p:cNvPr id="7" name="Content Placeholder 6" descr="Have any questions?">
            <a:extLst>
              <a:ext uri="{FF2B5EF4-FFF2-40B4-BE49-F238E27FC236}">
                <a16:creationId xmlns:a16="http://schemas.microsoft.com/office/drawing/2014/main" id="{A94DD705-6A6A-4A02-ABE2-50903904FAA4}"/>
              </a:ext>
            </a:extLst>
          </p:cNvPr>
          <p:cNvPicPr>
            <a:picLocks noGrp="1" noChangeAspect="1"/>
          </p:cNvPicPr>
          <p:nvPr>
            <p:ph sz="quarter" idx="13"/>
          </p:nvPr>
        </p:nvPicPr>
        <p:blipFill>
          <a:blip r:embed="rId3"/>
          <a:stretch>
            <a:fillRect/>
          </a:stretch>
        </p:blipFill>
        <p:spPr>
          <a:xfrm>
            <a:off x="2211575" y="1110343"/>
            <a:ext cx="7601896" cy="4985032"/>
          </a:xfrm>
        </p:spPr>
      </p:pic>
      <p:sp>
        <p:nvSpPr>
          <p:cNvPr id="4" name="Footer Placeholder 3" hidden="1">
            <a:extLst>
              <a:ext uri="{FF2B5EF4-FFF2-40B4-BE49-F238E27FC236}">
                <a16:creationId xmlns:a16="http://schemas.microsoft.com/office/drawing/2014/main" id="{198D1390-23BB-48DF-8C57-9772D1BC18B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4EF291-A52B-46BC-8C1B-3CB2CE6CDC05}"/>
              </a:ext>
            </a:extLst>
          </p:cNvPr>
          <p:cNvSpPr>
            <a:spLocks noGrp="1"/>
          </p:cNvSpPr>
          <p:nvPr>
            <p:ph type="sldNum" sz="quarter" idx="12"/>
          </p:nvPr>
        </p:nvSpPr>
        <p:spPr/>
        <p:txBody>
          <a:bodyPr/>
          <a:lstStyle/>
          <a:p>
            <a:fld id="{105A3CBC-8A79-5140-907D-6E2A5A8F5F15}" type="slidenum">
              <a:rPr lang="en-US" smtClean="0"/>
              <a:pPr/>
              <a:t>53</a:t>
            </a:fld>
            <a:endParaRPr lang="en-US" dirty="0"/>
          </a:p>
        </p:txBody>
      </p:sp>
    </p:spTree>
    <p:extLst>
      <p:ext uri="{BB962C8B-B14F-4D97-AF65-F5344CB8AC3E}">
        <p14:creationId xmlns:p14="http://schemas.microsoft.com/office/powerpoint/2010/main" val="3989047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60F5-3314-4342-AFE4-3EB44187AD85}"/>
              </a:ext>
            </a:extLst>
          </p:cNvPr>
          <p:cNvSpPr>
            <a:spLocks noGrp="1"/>
          </p:cNvSpPr>
          <p:nvPr>
            <p:ph type="title"/>
          </p:nvPr>
        </p:nvSpPr>
        <p:spPr/>
        <p:txBody>
          <a:bodyPr/>
          <a:lstStyle/>
          <a:p>
            <a:r>
              <a:rPr lang="en-US" dirty="0"/>
              <a:t>508 &amp; W3C Resources</a:t>
            </a:r>
          </a:p>
        </p:txBody>
      </p:sp>
      <p:sp>
        <p:nvSpPr>
          <p:cNvPr id="3" name="Text Placeholder 2">
            <a:extLst>
              <a:ext uri="{FF2B5EF4-FFF2-40B4-BE49-F238E27FC236}">
                <a16:creationId xmlns:a16="http://schemas.microsoft.com/office/drawing/2014/main" id="{C3669C38-C0EA-4738-B86E-4B30524AC857}"/>
              </a:ext>
            </a:extLst>
          </p:cNvPr>
          <p:cNvSpPr>
            <a:spLocks noGrp="1"/>
          </p:cNvSpPr>
          <p:nvPr>
            <p:ph type="body" idx="1"/>
          </p:nvPr>
        </p:nvSpPr>
        <p:spPr/>
        <p:txBody>
          <a:bodyPr/>
          <a:lstStyle/>
          <a:p>
            <a:endParaRPr lang="en-US"/>
          </a:p>
        </p:txBody>
      </p:sp>
      <p:pic>
        <p:nvPicPr>
          <p:cNvPr id="5" name="Picture 3" descr="Pile of Resource Books">
            <a:extLst>
              <a:ext uri="{FF2B5EF4-FFF2-40B4-BE49-F238E27FC236}">
                <a16:creationId xmlns:a16="http://schemas.microsoft.com/office/drawing/2014/main" id="{29710125-5C4C-4E36-8B8C-0C3CD2EA09A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984" b="5984"/>
          <a:stretch>
            <a:fillRect/>
          </a:stretch>
        </p:blipFill>
        <p:spPr>
          <a:prstGeom prst="rect">
            <a:avLst/>
          </a:prstGeom>
        </p:spPr>
      </p:pic>
    </p:spTree>
    <p:extLst>
      <p:ext uri="{BB962C8B-B14F-4D97-AF65-F5344CB8AC3E}">
        <p14:creationId xmlns:p14="http://schemas.microsoft.com/office/powerpoint/2010/main" val="302750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Section 508 Resources</a:t>
            </a:r>
          </a:p>
        </p:txBody>
      </p:sp>
      <p:sp>
        <p:nvSpPr>
          <p:cNvPr id="3" name="Content Placeholder 2"/>
          <p:cNvSpPr>
            <a:spLocks noGrp="1"/>
          </p:cNvSpPr>
          <p:nvPr>
            <p:ph sz="quarter" idx="13"/>
          </p:nvPr>
        </p:nvSpPr>
        <p:spPr/>
        <p:txBody>
          <a:bodyPr/>
          <a:lstStyle/>
          <a:p>
            <a:pPr>
              <a:buClr>
                <a:srgbClr val="C00000"/>
              </a:buClr>
            </a:pPr>
            <a:r>
              <a:rPr lang="en-US" sz="3200" dirty="0"/>
              <a:t>Access Board, Revised Section 508: </a:t>
            </a:r>
            <a:r>
              <a:rPr lang="en-US" sz="3200" dirty="0">
                <a:hlinkClick r:id="rId3"/>
              </a:rPr>
              <a:t>Text of the Final Standard</a:t>
            </a:r>
            <a:endParaRPr lang="en-US" sz="3200" dirty="0"/>
          </a:p>
          <a:p>
            <a:pPr>
              <a:buClr>
                <a:srgbClr val="C00000"/>
              </a:buClr>
            </a:pPr>
            <a:r>
              <a:rPr lang="en-US" sz="3200" dirty="0"/>
              <a:t>GSA Section 508 </a:t>
            </a:r>
          </a:p>
          <a:p>
            <a:pPr lvl="1">
              <a:buClr>
                <a:srgbClr val="C00000"/>
              </a:buClr>
            </a:pPr>
            <a:r>
              <a:rPr lang="en-US" sz="2800" dirty="0"/>
              <a:t>Toolkit: </a:t>
            </a:r>
            <a:r>
              <a:rPr lang="en-US" sz="2800" dirty="0">
                <a:hlinkClick r:id="rId4"/>
              </a:rPr>
              <a:t>https://www.section508.gov/refresh-toolkit</a:t>
            </a:r>
            <a:r>
              <a:rPr lang="en-US" sz="2800" dirty="0"/>
              <a:t> </a:t>
            </a:r>
          </a:p>
          <a:p>
            <a:pPr lvl="1">
              <a:buClr>
                <a:srgbClr val="C00000"/>
              </a:buClr>
            </a:pPr>
            <a:r>
              <a:rPr lang="en-US" sz="2800" dirty="0"/>
              <a:t>ART Tool: </a:t>
            </a:r>
            <a:r>
              <a:rPr lang="en-US" sz="2800" dirty="0">
                <a:hlinkClick r:id="rId5"/>
              </a:rPr>
              <a:t>https://app.buyaccessible.gov/</a:t>
            </a:r>
            <a:r>
              <a:rPr lang="en-US" sz="2800" dirty="0"/>
              <a:t> </a:t>
            </a:r>
          </a:p>
          <a:p>
            <a:pPr lvl="1">
              <a:buClr>
                <a:srgbClr val="C00000"/>
              </a:buClr>
            </a:pPr>
            <a:r>
              <a:rPr lang="en-US" sz="2800" dirty="0"/>
              <a:t>FAR Update: </a:t>
            </a:r>
            <a:r>
              <a:rPr lang="en-US" sz="2800" dirty="0">
                <a:hlinkClick r:id="rId6"/>
              </a:rPr>
              <a:t>https://section508.gov/content/compliance-dates</a:t>
            </a:r>
            <a:endParaRPr lang="en-US" sz="2800" dirty="0"/>
          </a:p>
          <a:p>
            <a:pPr lvl="1">
              <a:buClr>
                <a:srgbClr val="C00000"/>
              </a:buClr>
            </a:pPr>
            <a:r>
              <a:rPr lang="en-US" sz="2800" dirty="0"/>
              <a:t>Playbook: </a:t>
            </a:r>
            <a:r>
              <a:rPr lang="en-US" sz="2800" dirty="0">
                <a:hlinkClick r:id="rId7"/>
              </a:rPr>
              <a:t>https://section508.gov/content/technology-accessibility-playbook</a:t>
            </a:r>
            <a:r>
              <a:rPr lang="en-US" sz="2800" dirty="0"/>
              <a:t> </a:t>
            </a:r>
          </a:p>
          <a:p>
            <a:endParaRPr lang="en-US" dirty="0"/>
          </a:p>
        </p:txBody>
      </p:sp>
      <p:sp>
        <p:nvSpPr>
          <p:cNvPr id="4" name="Footer Placeholder 3" hidden="1"/>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05A3CBC-8A79-5140-907D-6E2A5A8F5F15}" type="slidenum">
              <a:rPr lang="en-US" smtClean="0"/>
              <a:t>55</a:t>
            </a:fld>
            <a:endParaRPr lang="en-US"/>
          </a:p>
        </p:txBody>
      </p:sp>
    </p:spTree>
    <p:extLst>
      <p:ext uri="{BB962C8B-B14F-4D97-AF65-F5344CB8AC3E}">
        <p14:creationId xmlns:p14="http://schemas.microsoft.com/office/powerpoint/2010/main" val="920506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to Go for More Details on Revised 508?</a:t>
            </a:r>
          </a:p>
        </p:txBody>
      </p:sp>
      <p:sp>
        <p:nvSpPr>
          <p:cNvPr id="3" name="Content Placeholder 2"/>
          <p:cNvSpPr>
            <a:spLocks noGrp="1"/>
          </p:cNvSpPr>
          <p:nvPr>
            <p:ph sz="quarter" idx="13"/>
          </p:nvPr>
        </p:nvSpPr>
        <p:spPr/>
        <p:txBody>
          <a:bodyPr>
            <a:normAutofit lnSpcReduction="10000"/>
          </a:bodyPr>
          <a:lstStyle/>
          <a:p>
            <a:pPr marL="0" indent="0">
              <a:buNone/>
            </a:pPr>
            <a:r>
              <a:rPr lang="en-US" dirty="0"/>
              <a:t>US Access Board: </a:t>
            </a:r>
            <a:r>
              <a:rPr lang="en-US" dirty="0">
                <a:hlinkClick r:id="rId3"/>
              </a:rPr>
              <a:t>Final Regulatory Impact Analysis</a:t>
            </a:r>
            <a:endParaRPr lang="en-US" dirty="0"/>
          </a:p>
          <a:p>
            <a:pPr>
              <a:buClr>
                <a:srgbClr val="C00000"/>
              </a:buClr>
            </a:pPr>
            <a:r>
              <a:rPr lang="en-US" dirty="0"/>
              <a:t>Table A-1.  </a:t>
            </a:r>
            <a:br>
              <a:rPr lang="en-US" dirty="0"/>
            </a:br>
            <a:r>
              <a:rPr lang="en-US" dirty="0">
                <a:hlinkClick r:id="rId4"/>
              </a:rPr>
              <a:t>WCAG 2.0 Level A and Level AA Success Criteria</a:t>
            </a:r>
            <a:endParaRPr lang="en-US" dirty="0"/>
          </a:p>
          <a:p>
            <a:pPr>
              <a:buClr>
                <a:srgbClr val="C00000"/>
              </a:buClr>
            </a:pPr>
            <a:r>
              <a:rPr lang="en-US" dirty="0"/>
              <a:t>Table A-2.  </a:t>
            </a:r>
            <a:br>
              <a:rPr lang="en-US" dirty="0"/>
            </a:br>
            <a:r>
              <a:rPr lang="en-US" dirty="0">
                <a:hlinkClick r:id="rId5"/>
              </a:rPr>
              <a:t>Final Rule Requirements for Software</a:t>
            </a:r>
            <a:endParaRPr lang="en-US" dirty="0"/>
          </a:p>
          <a:p>
            <a:pPr>
              <a:buClr>
                <a:srgbClr val="C00000"/>
              </a:buClr>
            </a:pPr>
            <a:r>
              <a:rPr lang="en-US" dirty="0"/>
              <a:t>Table A-3.  </a:t>
            </a:r>
            <a:br>
              <a:rPr lang="en-US" dirty="0"/>
            </a:br>
            <a:r>
              <a:rPr lang="en-US" dirty="0">
                <a:hlinkClick r:id="rId6"/>
              </a:rPr>
              <a:t>Hardware and Telecommunications Equipment</a:t>
            </a:r>
            <a:endParaRPr lang="en-US" dirty="0"/>
          </a:p>
          <a:p>
            <a:pPr>
              <a:buClr>
                <a:srgbClr val="C00000"/>
              </a:buClr>
            </a:pPr>
            <a:r>
              <a:rPr lang="en-US" dirty="0"/>
              <a:t>Table A-4.  </a:t>
            </a:r>
            <a:br>
              <a:rPr lang="en-US" dirty="0"/>
            </a:br>
            <a:r>
              <a:rPr lang="en-US" dirty="0">
                <a:hlinkClick r:id="rId7"/>
              </a:rPr>
              <a:t>Support Documentation and Services</a:t>
            </a:r>
            <a:endParaRPr lang="en-US" dirty="0"/>
          </a:p>
          <a:p>
            <a:pPr>
              <a:buClr>
                <a:srgbClr val="C00000"/>
              </a:buClr>
            </a:pPr>
            <a:r>
              <a:rPr lang="en-US" dirty="0"/>
              <a:t>Table A-5.  </a:t>
            </a:r>
            <a:br>
              <a:rPr lang="en-US" dirty="0"/>
            </a:br>
            <a:r>
              <a:rPr lang="en-US" dirty="0">
                <a:hlinkClick r:id="rId8"/>
              </a:rPr>
              <a:t>Benefits for Specific Types of Disabilities</a:t>
            </a:r>
            <a:endParaRPr lang="en-US" dirty="0"/>
          </a:p>
        </p:txBody>
      </p:sp>
      <p:sp>
        <p:nvSpPr>
          <p:cNvPr id="5" name="Slide Number Placeholder 3"/>
          <p:cNvSpPr>
            <a:spLocks noGrp="1"/>
          </p:cNvSpPr>
          <p:nvPr>
            <p:ph type="sldNum" sz="quarter" idx="12"/>
          </p:nvPr>
        </p:nvSpPr>
        <p:spPr/>
        <p:txBody>
          <a:bodyPr/>
          <a:lstStyle/>
          <a:p>
            <a:fld id="{105A3CBC-8A79-5140-907D-6E2A5A8F5F15}" type="slidenum">
              <a:rPr lang="en-US" smtClean="0"/>
              <a:pPr/>
              <a:t>56</a:t>
            </a:fld>
            <a:endParaRPr lang="en-US" dirty="0"/>
          </a:p>
        </p:txBody>
      </p:sp>
    </p:spTree>
    <p:extLst>
      <p:ext uri="{BB962C8B-B14F-4D97-AF65-F5344CB8AC3E}">
        <p14:creationId xmlns:p14="http://schemas.microsoft.com/office/powerpoint/2010/main" val="2927380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3793-9414-4DD9-B4BA-AE0A323FAC94}"/>
              </a:ext>
            </a:extLst>
          </p:cNvPr>
          <p:cNvSpPr>
            <a:spLocks noGrp="1"/>
          </p:cNvSpPr>
          <p:nvPr>
            <p:ph type="title"/>
          </p:nvPr>
        </p:nvSpPr>
        <p:spPr/>
        <p:txBody>
          <a:bodyPr>
            <a:normAutofit fontScale="90000"/>
          </a:bodyPr>
          <a:lstStyle/>
          <a:p>
            <a:r>
              <a:rPr lang="en-US" dirty="0"/>
              <a:t>W3C WAI WCAG 2 Resources</a:t>
            </a:r>
          </a:p>
        </p:txBody>
      </p:sp>
      <p:sp>
        <p:nvSpPr>
          <p:cNvPr id="3" name="Content Placeholder 2">
            <a:extLst>
              <a:ext uri="{FF2B5EF4-FFF2-40B4-BE49-F238E27FC236}">
                <a16:creationId xmlns:a16="http://schemas.microsoft.com/office/drawing/2014/main" id="{5F9C0437-4ED0-4350-A3F5-F78F55E6AE11}"/>
              </a:ext>
            </a:extLst>
          </p:cNvPr>
          <p:cNvSpPr>
            <a:spLocks noGrp="1"/>
          </p:cNvSpPr>
          <p:nvPr>
            <p:ph sz="quarter" idx="13"/>
          </p:nvPr>
        </p:nvSpPr>
        <p:spPr/>
        <p:txBody>
          <a:bodyPr>
            <a:normAutofit fontScale="92500" lnSpcReduction="20000"/>
          </a:bodyPr>
          <a:lstStyle/>
          <a:p>
            <a:pPr>
              <a:buClr>
                <a:srgbClr val="C00000"/>
              </a:buClr>
            </a:pPr>
            <a:r>
              <a:rPr lang="en-US" dirty="0"/>
              <a:t>Web Content Accessibility Guidelines (WCAG) 2.0:  </a:t>
            </a:r>
            <a:r>
              <a:rPr lang="en-US" dirty="0">
                <a:hlinkClick r:id="rId2"/>
              </a:rPr>
              <a:t>www.w3.org/tr/wcag20</a:t>
            </a:r>
            <a:endParaRPr lang="en-US" dirty="0"/>
          </a:p>
          <a:p>
            <a:pPr>
              <a:buClr>
                <a:srgbClr val="C00000"/>
              </a:buClr>
            </a:pPr>
            <a:r>
              <a:rPr lang="en-US" dirty="0"/>
              <a:t>How to Meet WCAG 2.0:  </a:t>
            </a:r>
            <a:r>
              <a:rPr lang="en-US" dirty="0">
                <a:hlinkClick r:id="rId3"/>
              </a:rPr>
              <a:t>www.w3.org/wai/wcag20/quickref</a:t>
            </a:r>
            <a:endParaRPr lang="en-US" dirty="0"/>
          </a:p>
          <a:p>
            <a:pPr>
              <a:buClr>
                <a:srgbClr val="C00000"/>
              </a:buClr>
            </a:pPr>
            <a:r>
              <a:rPr lang="en-US" dirty="0"/>
              <a:t>Tutorials:  </a:t>
            </a:r>
            <a:r>
              <a:rPr lang="en-US" dirty="0">
                <a:hlinkClick r:id="rId4"/>
              </a:rPr>
              <a:t>www.w3.org/WAI/tutorials</a:t>
            </a:r>
            <a:r>
              <a:rPr lang="en-US" dirty="0"/>
              <a:t> </a:t>
            </a:r>
          </a:p>
          <a:p>
            <a:pPr>
              <a:buClr>
                <a:srgbClr val="C00000"/>
              </a:buClr>
            </a:pPr>
            <a:r>
              <a:rPr lang="en-US" dirty="0">
                <a:hlinkClick r:id="rId5"/>
              </a:rPr>
              <a:t>Tips for Getting Started with Web Accessibility</a:t>
            </a:r>
            <a:endParaRPr lang="en-US" dirty="0"/>
          </a:p>
          <a:p>
            <a:pPr lvl="1">
              <a:buClr>
                <a:srgbClr val="C00000"/>
              </a:buClr>
            </a:pPr>
            <a:r>
              <a:rPr lang="en-US" dirty="0">
                <a:hlinkClick r:id="rId6"/>
              </a:rPr>
              <a:t>Tips for Developers </a:t>
            </a:r>
            <a:endParaRPr lang="en-US" dirty="0"/>
          </a:p>
          <a:p>
            <a:pPr lvl="1">
              <a:buClr>
                <a:srgbClr val="C00000"/>
              </a:buClr>
            </a:pPr>
            <a:r>
              <a:rPr lang="en-US" dirty="0">
                <a:hlinkClick r:id="rId7"/>
              </a:rPr>
              <a:t>Tips for Designers</a:t>
            </a:r>
            <a:endParaRPr lang="en-US" dirty="0"/>
          </a:p>
          <a:p>
            <a:pPr lvl="1">
              <a:buClr>
                <a:srgbClr val="C00000"/>
              </a:buClr>
            </a:pPr>
            <a:r>
              <a:rPr lang="en-US" dirty="0">
                <a:hlinkClick r:id="rId8"/>
              </a:rPr>
              <a:t>Tips on Writing for Web Accessibility</a:t>
            </a:r>
            <a:endParaRPr lang="en-US" dirty="0"/>
          </a:p>
          <a:p>
            <a:pPr>
              <a:buClr>
                <a:srgbClr val="C00000"/>
              </a:buClr>
            </a:pPr>
            <a:r>
              <a:rPr lang="en-US" dirty="0">
                <a:hlinkClick r:id="rId9"/>
              </a:rPr>
              <a:t>Tutorials</a:t>
            </a:r>
            <a:endParaRPr lang="en-US" dirty="0"/>
          </a:p>
          <a:p>
            <a:pPr>
              <a:buClr>
                <a:srgbClr val="C00000"/>
              </a:buClr>
            </a:pPr>
            <a:r>
              <a:rPr lang="en-US" dirty="0">
                <a:hlinkClick r:id="rId10"/>
              </a:rPr>
              <a:t>Web Accessibility Perspectives VIDEOS</a:t>
            </a:r>
            <a:endParaRPr lang="en-US" dirty="0"/>
          </a:p>
          <a:p>
            <a:pPr>
              <a:buClr>
                <a:srgbClr val="C00000"/>
              </a:buClr>
            </a:pPr>
            <a:r>
              <a:rPr lang="en-US" dirty="0"/>
              <a:t>User Stories: </a:t>
            </a:r>
            <a:r>
              <a:rPr lang="en-US" dirty="0">
                <a:hlinkClick r:id="rId11"/>
              </a:rPr>
              <a:t>Stories of Web Users</a:t>
            </a:r>
            <a:endParaRPr lang="en-US" dirty="0"/>
          </a:p>
          <a:p>
            <a:pPr>
              <a:buClr>
                <a:srgbClr val="C00000"/>
              </a:buClr>
            </a:pPr>
            <a:r>
              <a:rPr lang="en-US" dirty="0">
                <a:hlinkClick r:id="rId12"/>
              </a:rPr>
              <a:t>Easy Checks</a:t>
            </a:r>
            <a:endParaRPr lang="en-US" dirty="0"/>
          </a:p>
          <a:p>
            <a:pPr>
              <a:buClr>
                <a:srgbClr val="C00000"/>
              </a:buClr>
            </a:pPr>
            <a:r>
              <a:rPr lang="en-US" dirty="0">
                <a:hlinkClick r:id="rId13"/>
              </a:rPr>
              <a:t>Techniques and Failures for WCAG 2.0</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9A178A8-963E-4CD2-9545-0208A0354B8A}"/>
              </a:ext>
            </a:extLst>
          </p:cNvPr>
          <p:cNvSpPr>
            <a:spLocks noGrp="1"/>
          </p:cNvSpPr>
          <p:nvPr>
            <p:ph type="sldNum" sz="quarter" idx="12"/>
          </p:nvPr>
        </p:nvSpPr>
        <p:spPr/>
        <p:txBody>
          <a:bodyPr/>
          <a:lstStyle/>
          <a:p>
            <a:fld id="{105A3CBC-8A79-5140-907D-6E2A5A8F5F15}" type="slidenum">
              <a:rPr lang="en-US" smtClean="0"/>
              <a:pPr/>
              <a:t>57</a:t>
            </a:fld>
            <a:endParaRPr lang="en-US" dirty="0"/>
          </a:p>
        </p:txBody>
      </p:sp>
    </p:spTree>
    <p:extLst>
      <p:ext uri="{BB962C8B-B14F-4D97-AF65-F5344CB8AC3E}">
        <p14:creationId xmlns:p14="http://schemas.microsoft.com/office/powerpoint/2010/main" val="165850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7A87-E8E6-4C41-BD67-2D6F97756073}"/>
              </a:ext>
            </a:extLst>
          </p:cNvPr>
          <p:cNvSpPr>
            <a:spLocks noGrp="1"/>
          </p:cNvSpPr>
          <p:nvPr>
            <p:ph type="title"/>
          </p:nvPr>
        </p:nvSpPr>
        <p:spPr/>
        <p:txBody>
          <a:bodyPr>
            <a:noAutofit/>
          </a:bodyPr>
          <a:lstStyle/>
          <a:p>
            <a:r>
              <a:rPr lang="en-US" dirty="0"/>
              <a:t>Landmark Disability and Civil Rights Laws</a:t>
            </a:r>
          </a:p>
        </p:txBody>
      </p:sp>
      <p:sp>
        <p:nvSpPr>
          <p:cNvPr id="3" name="Content Placeholder 2">
            <a:extLst>
              <a:ext uri="{FF2B5EF4-FFF2-40B4-BE49-F238E27FC236}">
                <a16:creationId xmlns:a16="http://schemas.microsoft.com/office/drawing/2014/main" id="{33C3E6C2-6F8E-4BFB-B4A3-EF3B92E82086}"/>
              </a:ext>
            </a:extLst>
          </p:cNvPr>
          <p:cNvSpPr>
            <a:spLocks noGrp="1"/>
          </p:cNvSpPr>
          <p:nvPr>
            <p:ph sz="quarter" idx="13"/>
          </p:nvPr>
        </p:nvSpPr>
        <p:spPr>
          <a:xfrm>
            <a:off x="298174" y="1308100"/>
            <a:ext cx="11893826" cy="4953552"/>
          </a:xfrm>
        </p:spPr>
        <p:txBody>
          <a:bodyPr>
            <a:normAutofit fontScale="77500" lnSpcReduction="20000"/>
          </a:bodyPr>
          <a:lstStyle/>
          <a:p>
            <a:pPr>
              <a:buClr>
                <a:srgbClr val="C00000"/>
              </a:buClr>
            </a:pPr>
            <a:r>
              <a:rPr lang="en-US" dirty="0"/>
              <a:t>Rehabilitation Act (Sections 508, 504, 501, 503)</a:t>
            </a:r>
            <a:endParaRPr lang="en-US" b="0" dirty="0"/>
          </a:p>
          <a:p>
            <a:pPr lvl="1">
              <a:buClr>
                <a:srgbClr val="C00000"/>
              </a:buClr>
            </a:pPr>
            <a:r>
              <a:rPr lang="en-US" sz="2200" dirty="0"/>
              <a:t>Section 508: Org. 1973, amendments in ’86 and 98</a:t>
            </a:r>
          </a:p>
          <a:p>
            <a:pPr lvl="1">
              <a:buClr>
                <a:srgbClr val="C00000"/>
              </a:buClr>
            </a:pPr>
            <a:r>
              <a:rPr lang="en-US" sz="2200" dirty="0"/>
              <a:t>Prohibits discrimination on the basis of disability in programs conducted by Federal agencies, in programs receiving Federal financial assistance, in Federal employment, and in the employment practices of Federal contractors </a:t>
            </a:r>
          </a:p>
          <a:p>
            <a:pPr lvl="1">
              <a:buClr>
                <a:srgbClr val="C00000"/>
              </a:buClr>
            </a:pPr>
            <a:r>
              <a:rPr lang="en-US" sz="2200" dirty="0"/>
              <a:t>Enforcing Agencies: GSA, DOJ, ED, HHS, DOL, DHS and more</a:t>
            </a:r>
          </a:p>
          <a:p>
            <a:pPr>
              <a:buClr>
                <a:srgbClr val="C00000"/>
              </a:buClr>
            </a:pPr>
            <a:r>
              <a:rPr lang="en-US" dirty="0"/>
              <a:t>The Architectural Barriers Act (ABA) </a:t>
            </a:r>
            <a:r>
              <a:rPr lang="en-US" b="0" dirty="0"/>
              <a:t>(Org. 1968)</a:t>
            </a:r>
          </a:p>
          <a:p>
            <a:pPr lvl="1">
              <a:buClr>
                <a:srgbClr val="C00000"/>
              </a:buClr>
            </a:pPr>
            <a:r>
              <a:rPr lang="en-US" sz="2100" dirty="0"/>
              <a:t>Requires access to facilities designed, built, altered, or leased with Federal funds</a:t>
            </a:r>
            <a:endParaRPr lang="en-US" sz="2800" dirty="0"/>
          </a:p>
          <a:p>
            <a:pPr>
              <a:buClr>
                <a:srgbClr val="C00000"/>
              </a:buClr>
            </a:pPr>
            <a:r>
              <a:rPr lang="en-US" dirty="0"/>
              <a:t>Americans with Disabilities Act (ADA) </a:t>
            </a:r>
            <a:r>
              <a:rPr lang="en-US" b="0" dirty="0"/>
              <a:t>1990</a:t>
            </a:r>
            <a:r>
              <a:rPr lang="en-US" dirty="0"/>
              <a:t> (Title </a:t>
            </a:r>
            <a:r>
              <a:rPr lang="en-US" dirty="0" err="1"/>
              <a:t>II-State&amp;Local</a:t>
            </a:r>
            <a:r>
              <a:rPr lang="en-US" dirty="0"/>
              <a:t> Gov/Title III-Public Accommodations)</a:t>
            </a:r>
          </a:p>
          <a:p>
            <a:pPr lvl="1">
              <a:buClr>
                <a:srgbClr val="C00000"/>
              </a:buClr>
            </a:pPr>
            <a:r>
              <a:rPr lang="en-US" sz="2200" dirty="0"/>
              <a:t>Prohibits discrimination on the basis of disability in employment, state and local government programs, public accommodations, commercial facilities, transportation, and telecommunications</a:t>
            </a:r>
          </a:p>
          <a:p>
            <a:pPr lvl="1">
              <a:buClr>
                <a:srgbClr val="C00000"/>
              </a:buClr>
            </a:pPr>
            <a:r>
              <a:rPr lang="en-US" sz="2200" dirty="0"/>
              <a:t>Enforcing Agencies: EEOC, DOJ, DOT, FCC, + (Comprehensive Civil Rights Law)</a:t>
            </a:r>
          </a:p>
          <a:p>
            <a:pPr>
              <a:buClr>
                <a:srgbClr val="C00000"/>
              </a:buClr>
            </a:pPr>
            <a:r>
              <a:rPr lang="en-US" dirty="0"/>
              <a:t>Communications Act (Section 255) 1934 </a:t>
            </a:r>
            <a:r>
              <a:rPr lang="en-US" b="0" dirty="0"/>
              <a:t>(Org. 1934)</a:t>
            </a:r>
          </a:p>
          <a:p>
            <a:pPr lvl="1">
              <a:buClr>
                <a:srgbClr val="C00000"/>
              </a:buClr>
            </a:pPr>
            <a:r>
              <a:rPr lang="en-US" sz="2200" dirty="0"/>
              <a:t>Requires Telecommunications companies and service providers to make their products /services accessible to PWD</a:t>
            </a:r>
          </a:p>
          <a:p>
            <a:pPr lvl="1">
              <a:buClr>
                <a:srgbClr val="C00000"/>
              </a:buClr>
            </a:pPr>
            <a:r>
              <a:rPr lang="en-US" sz="2200" dirty="0"/>
              <a:t>Enforcing Agency: FCC</a:t>
            </a:r>
          </a:p>
          <a:p>
            <a:pPr>
              <a:buClr>
                <a:srgbClr val="C00000"/>
              </a:buClr>
            </a:pPr>
            <a:r>
              <a:rPr lang="en-US" dirty="0"/>
              <a:t>Communications and Video Accessibility Act (CVAA) </a:t>
            </a:r>
            <a:r>
              <a:rPr lang="en-US" b="0" dirty="0"/>
              <a:t>2010</a:t>
            </a:r>
          </a:p>
          <a:p>
            <a:pPr lvl="1">
              <a:buClr>
                <a:srgbClr val="C00000"/>
              </a:buClr>
            </a:pPr>
            <a:r>
              <a:rPr lang="en-US" sz="2200" dirty="0"/>
              <a:t>Increases Access to Modern Communications by Persons With Disabilities. </a:t>
            </a:r>
          </a:p>
          <a:p>
            <a:pPr lvl="1">
              <a:buClr>
                <a:srgbClr val="C00000"/>
              </a:buClr>
            </a:pPr>
            <a:r>
              <a:rPr lang="en-US" sz="2200" dirty="0"/>
              <a:t>TV, DVD, IPTV, Video, VoIP, Conferencing, Messaging, Mobile Browsers</a:t>
            </a:r>
          </a:p>
          <a:p>
            <a:pPr lvl="1">
              <a:buClr>
                <a:srgbClr val="C00000"/>
              </a:buClr>
            </a:pPr>
            <a:r>
              <a:rPr lang="en-US" sz="2200" dirty="0"/>
              <a:t>Enforcing Agency: FCC</a:t>
            </a:r>
          </a:p>
        </p:txBody>
      </p:sp>
      <p:sp>
        <p:nvSpPr>
          <p:cNvPr id="4" name="Slide Number Placeholder 3">
            <a:extLst>
              <a:ext uri="{FF2B5EF4-FFF2-40B4-BE49-F238E27FC236}">
                <a16:creationId xmlns:a16="http://schemas.microsoft.com/office/drawing/2014/main" id="{EA28B19B-2E41-4644-B2E2-6E52F505316F}"/>
              </a:ext>
            </a:extLst>
          </p:cNvPr>
          <p:cNvSpPr>
            <a:spLocks noGrp="1"/>
          </p:cNvSpPr>
          <p:nvPr>
            <p:ph type="sldNum" sz="quarter" idx="12"/>
          </p:nvPr>
        </p:nvSpPr>
        <p:spPr/>
        <p:txBody>
          <a:bodyPr/>
          <a:lstStyle/>
          <a:p>
            <a:fld id="{105A3CBC-8A79-5140-907D-6E2A5A8F5F15}" type="slidenum">
              <a:rPr lang="en-US" smtClean="0"/>
              <a:pPr/>
              <a:t>6</a:t>
            </a:fld>
            <a:endParaRPr lang="en-US" dirty="0"/>
          </a:p>
        </p:txBody>
      </p:sp>
    </p:spTree>
    <p:extLst>
      <p:ext uri="{BB962C8B-B14F-4D97-AF65-F5344CB8AC3E}">
        <p14:creationId xmlns:p14="http://schemas.microsoft.com/office/powerpoint/2010/main" val="116941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54451D-5852-4F9C-887A-CAC5086F9A18}"/>
              </a:ext>
            </a:extLst>
          </p:cNvPr>
          <p:cNvSpPr>
            <a:spLocks noGrp="1"/>
          </p:cNvSpPr>
          <p:nvPr>
            <p:ph type="title"/>
          </p:nvPr>
        </p:nvSpPr>
        <p:spPr/>
        <p:txBody>
          <a:bodyPr>
            <a:normAutofit fontScale="90000"/>
          </a:bodyPr>
          <a:lstStyle/>
          <a:p>
            <a:r>
              <a:rPr lang="en-US" dirty="0"/>
              <a:t>Rehabilitation Act</a:t>
            </a:r>
          </a:p>
        </p:txBody>
      </p:sp>
      <p:graphicFrame>
        <p:nvGraphicFramePr>
          <p:cNvPr id="7" name="Content Placeholder 2" descr="Rehabilitation Act:&#10;Section 501:&#10;Prohibits Discrimination in Federal Employment (in hiring, placement, and advancement opportunities). &#10;Requires Reasonable Accommodation.&#10;Enforced by each Agency EEO Office, and EEOC.&#10;&#10;Section 502:&#10;Created and Directs the U.S. Access Board to Develop Access Standards and Guidelines (for Section 508, ABA, ADA, etc.).&#10;&#10;Section 504:&#10;Prohibits Discrimination in Government, Education, and Public Services &#10;Requires User Accessibility &amp; Providing&#10;Auxiliary Aids. Enforced by each Agency OCR Office, and OCR DOJ.&#10;&#10;Section 508:&#10;Governs Federal &#10;IT System &amp; Infrastructure Accessibility. &#10;Requires Electronic (&amp; Comparable) Access to ICT, Information &#10;&amp; Data. Enforced by each Agency 508 Office, DOJ, &amp; OMB."/>
          <p:cNvGraphicFramePr>
            <a:graphicFrameLocks noGrp="1"/>
          </p:cNvGraphicFramePr>
          <p:nvPr>
            <p:ph sz="quarter" idx="13"/>
            <p:extLst>
              <p:ext uri="{D42A27DB-BD31-4B8C-83A1-F6EECF244321}">
                <p14:modId xmlns:p14="http://schemas.microsoft.com/office/powerpoint/2010/main" val="2613680466"/>
              </p:ext>
            </p:extLst>
          </p:nvPr>
        </p:nvGraphicFramePr>
        <p:xfrm>
          <a:off x="609600" y="1308100"/>
          <a:ext cx="10972800" cy="469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6724" name="Footer Placeholder 3" hidden="1"/>
          <p:cNvSpPr txBox="1">
            <a:spLocks noGrp="1"/>
          </p:cNvSpPr>
          <p:nvPr/>
        </p:nvSpPr>
        <p:spPr bwMode="auto">
          <a:xfrm>
            <a:off x="8974138" y="6526216"/>
            <a:ext cx="1693862" cy="269875"/>
          </a:xfrm>
          <a:prstGeom prst="rect">
            <a:avLst/>
          </a:prstGeom>
          <a:noFill/>
          <a:ln w="12700">
            <a:noFill/>
            <a:miter lim="800000"/>
            <a:headEnd/>
            <a:tailEnd/>
          </a:ln>
        </p:spPr>
        <p:txBody>
          <a:bodyPr lIns="90475" tIns="44444" rIns="90475" bIns="44444" anchor="b"/>
          <a:lstStyle/>
          <a:p>
            <a:pPr algn="r" eaLnBrk="0" fontAlgn="base" hangingPunct="0">
              <a:lnSpc>
                <a:spcPct val="80000"/>
              </a:lnSpc>
              <a:spcBef>
                <a:spcPct val="0"/>
              </a:spcBef>
              <a:spcAft>
                <a:spcPct val="0"/>
              </a:spcAft>
            </a:pPr>
            <a:fld id="{E4F22441-9B87-432F-8FBA-952723E678F4}" type="slidenum">
              <a:rPr lang="en-US" sz="1000">
                <a:solidFill>
                  <a:srgbClr val="000000"/>
                </a:solidFill>
                <a:cs typeface="Arial" charset="0"/>
              </a:rPr>
              <a:pPr algn="r" eaLnBrk="0" fontAlgn="base" hangingPunct="0">
                <a:lnSpc>
                  <a:spcPct val="80000"/>
                </a:lnSpc>
                <a:spcBef>
                  <a:spcPct val="0"/>
                </a:spcBef>
                <a:spcAft>
                  <a:spcPct val="0"/>
                </a:spcAft>
              </a:pPr>
              <a:t>7</a:t>
            </a:fld>
            <a:endParaRPr lang="en-US" sz="1000" dirty="0">
              <a:solidFill>
                <a:srgbClr val="000000"/>
              </a:solidFill>
              <a:cs typeface="Arial" charset="0"/>
            </a:endParaRPr>
          </a:p>
        </p:txBody>
      </p:sp>
      <p:sp>
        <p:nvSpPr>
          <p:cNvPr id="5" name="Slide Number Placeholder 4">
            <a:extLst>
              <a:ext uri="{FF2B5EF4-FFF2-40B4-BE49-F238E27FC236}">
                <a16:creationId xmlns:a16="http://schemas.microsoft.com/office/drawing/2014/main" id="{A6FCB2B6-09E8-47EC-AC8F-0E8D95363878}"/>
              </a:ext>
            </a:extLst>
          </p:cNvPr>
          <p:cNvSpPr>
            <a:spLocks noGrp="1"/>
          </p:cNvSpPr>
          <p:nvPr>
            <p:ph type="sldNum" sz="quarter" idx="12"/>
          </p:nvPr>
        </p:nvSpPr>
        <p:spPr/>
        <p:txBody>
          <a:bodyPr/>
          <a:lstStyle/>
          <a:p>
            <a:fld id="{105A3CBC-8A79-5140-907D-6E2A5A8F5F15}" type="slidenum">
              <a:rPr lang="en-US" smtClean="0"/>
              <a:pPr/>
              <a:t>7</a:t>
            </a:fld>
            <a:endParaRPr lang="en-US" dirty="0"/>
          </a:p>
        </p:txBody>
      </p:sp>
      <p:pic>
        <p:nvPicPr>
          <p:cNvPr id="8" name="Picture 5" descr="Access-Board logo"/>
          <p:cNvPicPr>
            <a:picLocks noChangeAspect="1" noChangeArrowheads="1"/>
          </p:cNvPicPr>
          <p:nvPr/>
        </p:nvPicPr>
        <p:blipFill>
          <a:blip r:embed="rId8" cstate="print"/>
          <a:srcRect/>
          <a:stretch>
            <a:fillRect/>
          </a:stretch>
        </p:blipFill>
        <p:spPr bwMode="auto">
          <a:xfrm>
            <a:off x="3970035" y="792412"/>
            <a:ext cx="1285875" cy="952500"/>
          </a:xfrm>
          <a:prstGeom prst="rect">
            <a:avLst/>
          </a:prstGeom>
          <a:noFill/>
          <a:ln w="9525">
            <a:noFill/>
            <a:miter lim="800000"/>
            <a:headEnd/>
            <a:tailEnd/>
          </a:ln>
        </p:spPr>
      </p:pic>
    </p:spTree>
    <p:extLst>
      <p:ext uri="{BB962C8B-B14F-4D97-AF65-F5344CB8AC3E}">
        <p14:creationId xmlns:p14="http://schemas.microsoft.com/office/powerpoint/2010/main" val="324390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7EDE-92BC-41A8-9625-015189F57B5A}"/>
              </a:ext>
            </a:extLst>
          </p:cNvPr>
          <p:cNvSpPr>
            <a:spLocks noGrp="1"/>
          </p:cNvSpPr>
          <p:nvPr>
            <p:ph type="title"/>
          </p:nvPr>
        </p:nvSpPr>
        <p:spPr>
          <a:xfrm>
            <a:off x="278296" y="187569"/>
            <a:ext cx="11469756" cy="1004835"/>
          </a:xfrm>
        </p:spPr>
        <p:txBody>
          <a:bodyPr>
            <a:normAutofit/>
          </a:bodyPr>
          <a:lstStyle/>
          <a:p>
            <a:r>
              <a:rPr lang="en-US" dirty="0"/>
              <a:t>Creating Laws and Regulations</a:t>
            </a:r>
            <a:r>
              <a:rPr lang="en-US"/>
              <a:t>: 3 Branches of Gov</a:t>
            </a:r>
            <a:endParaRPr lang="en-US" dirty="0"/>
          </a:p>
        </p:txBody>
      </p:sp>
      <p:sp>
        <p:nvSpPr>
          <p:cNvPr id="3" name="Content Placeholder 2">
            <a:extLst>
              <a:ext uri="{FF2B5EF4-FFF2-40B4-BE49-F238E27FC236}">
                <a16:creationId xmlns:a16="http://schemas.microsoft.com/office/drawing/2014/main" id="{A04E57D1-FE51-4CE8-A2BD-6E21880B7295}"/>
              </a:ext>
            </a:extLst>
          </p:cNvPr>
          <p:cNvSpPr>
            <a:spLocks noGrp="1"/>
          </p:cNvSpPr>
          <p:nvPr>
            <p:ph sz="half" idx="1"/>
          </p:nvPr>
        </p:nvSpPr>
        <p:spPr/>
        <p:txBody>
          <a:bodyPr>
            <a:normAutofit lnSpcReduction="10000"/>
          </a:bodyPr>
          <a:lstStyle/>
          <a:p>
            <a:pPr>
              <a:buClr>
                <a:srgbClr val="C00000"/>
              </a:buClr>
            </a:pPr>
            <a:r>
              <a:rPr lang="en-US" u="sng" dirty="0">
                <a:solidFill>
                  <a:srgbClr val="C00000"/>
                </a:solidFill>
              </a:rPr>
              <a:t>Legislative</a:t>
            </a:r>
            <a:r>
              <a:rPr lang="en-US" dirty="0"/>
              <a:t>: </a:t>
            </a:r>
            <a:br>
              <a:rPr lang="en-US" dirty="0"/>
            </a:br>
            <a:r>
              <a:rPr lang="en-US" i="1" dirty="0"/>
              <a:t>Write</a:t>
            </a:r>
            <a:r>
              <a:rPr lang="en-US" b="0" dirty="0"/>
              <a:t> the </a:t>
            </a:r>
            <a:r>
              <a:rPr lang="en-US" i="1" dirty="0"/>
              <a:t>Laws</a:t>
            </a:r>
            <a:br>
              <a:rPr lang="en-US" b="0" dirty="0"/>
            </a:br>
            <a:r>
              <a:rPr lang="en-US" b="0" dirty="0"/>
              <a:t>(Congress [Senate &amp; House of Rep.])</a:t>
            </a:r>
          </a:p>
          <a:p>
            <a:pPr>
              <a:buClr>
                <a:srgbClr val="C00000"/>
              </a:buClr>
            </a:pPr>
            <a:r>
              <a:rPr lang="en-US" u="sng" dirty="0">
                <a:solidFill>
                  <a:srgbClr val="C00000"/>
                </a:solidFill>
              </a:rPr>
              <a:t>Executive</a:t>
            </a:r>
            <a:r>
              <a:rPr lang="en-US" dirty="0"/>
              <a:t>: </a:t>
            </a:r>
            <a:br>
              <a:rPr lang="en-US" dirty="0"/>
            </a:br>
            <a:r>
              <a:rPr lang="en-US" i="1" dirty="0"/>
              <a:t>Implement</a:t>
            </a:r>
            <a:r>
              <a:rPr lang="en-US" b="0" dirty="0"/>
              <a:t> the </a:t>
            </a:r>
            <a:r>
              <a:rPr lang="en-US" i="1" dirty="0"/>
              <a:t>Laws</a:t>
            </a:r>
            <a:r>
              <a:rPr lang="en-US" b="0" dirty="0"/>
              <a:t>, by </a:t>
            </a:r>
            <a:r>
              <a:rPr lang="en-US" i="1" dirty="0"/>
              <a:t>Writing/Enforcing</a:t>
            </a:r>
            <a:r>
              <a:rPr lang="en-US" b="0" dirty="0"/>
              <a:t> </a:t>
            </a:r>
            <a:r>
              <a:rPr lang="en-US" i="1" dirty="0"/>
              <a:t>Regulations</a:t>
            </a:r>
            <a:br>
              <a:rPr lang="en-US" b="0" dirty="0"/>
            </a:br>
            <a:r>
              <a:rPr lang="en-US" b="0" dirty="0"/>
              <a:t>(Departments, Agencies, President and Vice President)</a:t>
            </a:r>
          </a:p>
          <a:p>
            <a:pPr>
              <a:buClr>
                <a:srgbClr val="C00000"/>
              </a:buClr>
            </a:pPr>
            <a:r>
              <a:rPr lang="en-US" u="sng" dirty="0">
                <a:solidFill>
                  <a:srgbClr val="C00000"/>
                </a:solidFill>
              </a:rPr>
              <a:t>Judicial</a:t>
            </a:r>
            <a:r>
              <a:rPr lang="en-US" dirty="0"/>
              <a:t>:</a:t>
            </a:r>
            <a:br>
              <a:rPr lang="en-US" dirty="0"/>
            </a:br>
            <a:r>
              <a:rPr lang="en-US" i="1" dirty="0"/>
              <a:t>Interpret</a:t>
            </a:r>
            <a:r>
              <a:rPr lang="en-US" b="0" dirty="0"/>
              <a:t> the </a:t>
            </a:r>
            <a:r>
              <a:rPr lang="en-US" i="1" dirty="0"/>
              <a:t>Laws</a:t>
            </a:r>
            <a:br>
              <a:rPr lang="en-US" b="0" dirty="0"/>
            </a:br>
            <a:r>
              <a:rPr lang="en-US" b="0" dirty="0"/>
              <a:t>(Courts)</a:t>
            </a:r>
          </a:p>
          <a:p>
            <a:pPr marL="0" indent="0">
              <a:buNone/>
            </a:pPr>
            <a:endParaRPr lang="en-US" dirty="0"/>
          </a:p>
        </p:txBody>
      </p:sp>
      <p:pic>
        <p:nvPicPr>
          <p:cNvPr id="7" name="Content Placeholder 3" descr="Graphic showing all three branches of the U.S. Federal Government; Legislative, Executive, and Judicial.">
            <a:extLst>
              <a:ext uri="{FF2B5EF4-FFF2-40B4-BE49-F238E27FC236}">
                <a16:creationId xmlns:a16="http://schemas.microsoft.com/office/drawing/2014/main" id="{AE66318D-B9A3-426D-BE7B-371FE1FABC1B}"/>
              </a:ext>
            </a:extLst>
          </p:cNvPr>
          <p:cNvPicPr>
            <a:picLocks noGrp="1" noChangeAspect="1"/>
          </p:cNvPicPr>
          <p:nvPr>
            <p:ph sz="half" idx="2"/>
          </p:nvPr>
        </p:nvPicPr>
        <p:blipFill>
          <a:blip r:embed="rId3"/>
          <a:stretch>
            <a:fillRect/>
          </a:stretch>
        </p:blipFill>
        <p:spPr>
          <a:xfrm>
            <a:off x="5682343" y="1650396"/>
            <a:ext cx="6264029" cy="3951802"/>
          </a:xfrm>
        </p:spPr>
      </p:pic>
      <p:sp>
        <p:nvSpPr>
          <p:cNvPr id="5" name="Slide Number Placeholder 4">
            <a:extLst>
              <a:ext uri="{FF2B5EF4-FFF2-40B4-BE49-F238E27FC236}">
                <a16:creationId xmlns:a16="http://schemas.microsoft.com/office/drawing/2014/main" id="{2A07B259-1E9B-411F-B6F6-D9A0142D1B41}"/>
              </a:ext>
            </a:extLst>
          </p:cNvPr>
          <p:cNvSpPr>
            <a:spLocks noGrp="1"/>
          </p:cNvSpPr>
          <p:nvPr>
            <p:ph type="sldNum" sz="quarter" idx="10"/>
          </p:nvPr>
        </p:nvSpPr>
        <p:spPr/>
        <p:txBody>
          <a:bodyPr/>
          <a:lstStyle/>
          <a:p>
            <a:fld id="{105A3CBC-8A79-5140-907D-6E2A5A8F5F15}" type="slidenum">
              <a:rPr lang="en-US" smtClean="0"/>
              <a:t>8</a:t>
            </a:fld>
            <a:endParaRPr lang="en-US" dirty="0"/>
          </a:p>
        </p:txBody>
      </p:sp>
    </p:spTree>
    <p:extLst>
      <p:ext uri="{BB962C8B-B14F-4D97-AF65-F5344CB8AC3E}">
        <p14:creationId xmlns:p14="http://schemas.microsoft.com/office/powerpoint/2010/main" val="267278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17E2-2245-4921-B37A-D3A3985B5E28}"/>
              </a:ext>
            </a:extLst>
          </p:cNvPr>
          <p:cNvSpPr>
            <a:spLocks noGrp="1"/>
          </p:cNvSpPr>
          <p:nvPr>
            <p:ph type="title"/>
          </p:nvPr>
        </p:nvSpPr>
        <p:spPr>
          <a:xfrm>
            <a:off x="609600" y="271152"/>
            <a:ext cx="10972800" cy="687698"/>
          </a:xfrm>
        </p:spPr>
        <p:txBody>
          <a:bodyPr>
            <a:noAutofit/>
          </a:bodyPr>
          <a:lstStyle/>
          <a:p>
            <a:r>
              <a:rPr lang="en-US" kern="0" dirty="0"/>
              <a:t>Hierarchy of Section 508 Authority</a:t>
            </a:r>
            <a:endParaRPr lang="en-US" dirty="0"/>
          </a:p>
        </p:txBody>
      </p:sp>
      <p:sp>
        <p:nvSpPr>
          <p:cNvPr id="3" name="Content Placeholder 2">
            <a:extLst>
              <a:ext uri="{FF2B5EF4-FFF2-40B4-BE49-F238E27FC236}">
                <a16:creationId xmlns:a16="http://schemas.microsoft.com/office/drawing/2014/main" id="{5352AB4C-CE45-4133-B135-25C1C173FFDF}"/>
              </a:ext>
            </a:extLst>
          </p:cNvPr>
          <p:cNvSpPr>
            <a:spLocks noGrp="1"/>
          </p:cNvSpPr>
          <p:nvPr>
            <p:ph sz="quarter" idx="13"/>
          </p:nvPr>
        </p:nvSpPr>
        <p:spPr/>
        <p:txBody>
          <a:bodyPr>
            <a:normAutofit fontScale="85000" lnSpcReduction="20000"/>
          </a:bodyPr>
          <a:lstStyle/>
          <a:p>
            <a:pPr marL="0" indent="0">
              <a:buNone/>
            </a:pPr>
            <a:r>
              <a:rPr lang="en-US" dirty="0">
                <a:solidFill>
                  <a:srgbClr val="387C2B"/>
                </a:solidFill>
              </a:rPr>
              <a:t>Law</a:t>
            </a:r>
            <a:r>
              <a:rPr lang="en-US" dirty="0"/>
              <a:t>: Section 508 of the Rehabilitation Act (as Amended)</a:t>
            </a:r>
          </a:p>
          <a:p>
            <a:pPr lvl="1">
              <a:buClr>
                <a:srgbClr val="C00000"/>
              </a:buClr>
            </a:pPr>
            <a:r>
              <a:rPr lang="en-US" dirty="0">
                <a:solidFill>
                  <a:srgbClr val="C00000"/>
                </a:solidFill>
              </a:rPr>
              <a:t>29 U.S.C. § 794d</a:t>
            </a:r>
            <a:endParaRPr lang="en-US" sz="2000" dirty="0"/>
          </a:p>
          <a:p>
            <a:pPr lvl="1"/>
            <a:endParaRPr lang="en-US" sz="2200" dirty="0"/>
          </a:p>
          <a:p>
            <a:pPr marL="400050" lvl="1" indent="0">
              <a:buNone/>
            </a:pPr>
            <a:endParaRPr lang="en-US" sz="1600" dirty="0"/>
          </a:p>
          <a:p>
            <a:pPr marL="400050" lvl="1" indent="0">
              <a:buNone/>
            </a:pPr>
            <a:br>
              <a:rPr lang="en-US" sz="1600" dirty="0"/>
            </a:br>
            <a:r>
              <a:rPr lang="en-US" sz="2300" dirty="0"/>
              <a:t>508 Standards Rule: Implementing REGULATION of the Law</a:t>
            </a:r>
          </a:p>
          <a:p>
            <a:pPr lvl="2">
              <a:buClr>
                <a:srgbClr val="C00000"/>
              </a:buClr>
            </a:pPr>
            <a:r>
              <a:rPr lang="en-US" dirty="0">
                <a:solidFill>
                  <a:srgbClr val="387C2B"/>
                </a:solidFill>
              </a:rPr>
              <a:t>Law</a:t>
            </a:r>
            <a:r>
              <a:rPr lang="en-US" dirty="0">
                <a:solidFill>
                  <a:srgbClr val="0F3D81"/>
                </a:solidFill>
              </a:rPr>
              <a:t> </a:t>
            </a:r>
            <a:r>
              <a:rPr lang="en-US" dirty="0"/>
              <a:t>mandates</a:t>
            </a:r>
            <a:r>
              <a:rPr lang="en-US" dirty="0">
                <a:solidFill>
                  <a:srgbClr val="0F3D81"/>
                </a:solidFill>
              </a:rPr>
              <a:t> </a:t>
            </a:r>
            <a:r>
              <a:rPr lang="en-US" b="1" u="sng" dirty="0">
                <a:solidFill>
                  <a:srgbClr val="7030A0"/>
                </a:solidFill>
              </a:rPr>
              <a:t>Access Board</a:t>
            </a:r>
            <a:r>
              <a:rPr lang="en-US" dirty="0">
                <a:solidFill>
                  <a:srgbClr val="0F3D81"/>
                </a:solidFill>
              </a:rPr>
              <a:t> </a:t>
            </a:r>
            <a:r>
              <a:rPr lang="en-US" dirty="0"/>
              <a:t>to define and update EIT/ICT Accessibility Standards for Section 508 - </a:t>
            </a:r>
            <a:r>
              <a:rPr lang="en-US" dirty="0">
                <a:solidFill>
                  <a:srgbClr val="C00000"/>
                </a:solidFill>
              </a:rPr>
              <a:t>36 CFR Part 1194</a:t>
            </a:r>
            <a:br>
              <a:rPr lang="en-US" dirty="0"/>
            </a:br>
            <a:endParaRPr lang="en-US" sz="1800" dirty="0"/>
          </a:p>
          <a:p>
            <a:pPr marL="400050" lvl="1" indent="0">
              <a:buNone/>
            </a:pPr>
            <a:endParaRPr lang="en-US" sz="1800" dirty="0"/>
          </a:p>
          <a:p>
            <a:pPr marL="400050" lvl="1" indent="0">
              <a:buNone/>
            </a:pPr>
            <a:r>
              <a:rPr lang="en-US" sz="2300" dirty="0"/>
              <a:t>508 FAR Rule: Implementing REGULATION of the Law</a:t>
            </a:r>
          </a:p>
          <a:p>
            <a:pPr lvl="2">
              <a:buClr>
                <a:srgbClr val="C00000"/>
              </a:buClr>
            </a:pPr>
            <a:r>
              <a:rPr lang="en-US" dirty="0">
                <a:solidFill>
                  <a:srgbClr val="387C2B"/>
                </a:solidFill>
              </a:rPr>
              <a:t>Law</a:t>
            </a:r>
            <a:r>
              <a:rPr lang="en-US" dirty="0">
                <a:solidFill>
                  <a:srgbClr val="0F3D81"/>
                </a:solidFill>
              </a:rPr>
              <a:t> </a:t>
            </a:r>
            <a:r>
              <a:rPr lang="en-US" dirty="0"/>
              <a:t>mandates</a:t>
            </a:r>
            <a:r>
              <a:rPr lang="en-US" dirty="0">
                <a:solidFill>
                  <a:srgbClr val="0F3D81"/>
                </a:solidFill>
              </a:rPr>
              <a:t> </a:t>
            </a:r>
            <a:r>
              <a:rPr lang="en-US" b="1" u="sng" dirty="0">
                <a:solidFill>
                  <a:srgbClr val="7030A0"/>
                </a:solidFill>
              </a:rPr>
              <a:t>FAR Council</a:t>
            </a:r>
            <a:r>
              <a:rPr lang="en-US" dirty="0">
                <a:solidFill>
                  <a:srgbClr val="0F3D81"/>
                </a:solidFill>
              </a:rPr>
              <a:t> </a:t>
            </a:r>
            <a:r>
              <a:rPr lang="en-US" dirty="0"/>
              <a:t>to update Section 508 Standards included in (and therefore</a:t>
            </a:r>
            <a:r>
              <a:rPr lang="en-US" dirty="0">
                <a:solidFill>
                  <a:srgbClr val="0F3D81"/>
                </a:solidFill>
              </a:rPr>
              <a:t> </a:t>
            </a:r>
            <a:r>
              <a:rPr lang="en-US" dirty="0">
                <a:solidFill>
                  <a:srgbClr val="C00000"/>
                </a:solidFill>
              </a:rPr>
              <a:t>ENFORCED</a:t>
            </a:r>
            <a:r>
              <a:rPr lang="en-US" dirty="0"/>
              <a:t> through) the FAR, with-in 6 months of publication of any UPDATED standards in the Federal Register </a:t>
            </a:r>
          </a:p>
          <a:p>
            <a:pPr marL="514350" lvl="1" indent="0">
              <a:buNone/>
            </a:pPr>
            <a:br>
              <a:rPr lang="en-US" dirty="0">
                <a:solidFill>
                  <a:srgbClr val="0F3D81"/>
                </a:solidFill>
              </a:rPr>
            </a:br>
            <a:endParaRPr lang="en-US" dirty="0">
              <a:solidFill>
                <a:srgbClr val="0F3D81"/>
              </a:solidFill>
            </a:endParaRPr>
          </a:p>
          <a:p>
            <a:pPr marL="400050" lvl="1" indent="0">
              <a:buNone/>
            </a:pPr>
            <a:r>
              <a:rPr lang="en-US" sz="2300" dirty="0"/>
              <a:t>508 Department/Agency Policy: Procurement, ICT and ICT Docs</a:t>
            </a:r>
          </a:p>
          <a:p>
            <a:pPr lvl="2">
              <a:buClr>
                <a:srgbClr val="C00000"/>
              </a:buClr>
            </a:pPr>
            <a:r>
              <a:rPr lang="en-US" dirty="0">
                <a:solidFill>
                  <a:srgbClr val="387C2B"/>
                </a:solidFill>
              </a:rPr>
              <a:t>Law</a:t>
            </a:r>
            <a:r>
              <a:rPr lang="en-US" dirty="0">
                <a:solidFill>
                  <a:srgbClr val="0F3D81"/>
                </a:solidFill>
              </a:rPr>
              <a:t> </a:t>
            </a:r>
            <a:r>
              <a:rPr lang="en-US" dirty="0"/>
              <a:t>mandates</a:t>
            </a:r>
            <a:r>
              <a:rPr lang="en-US" dirty="0">
                <a:solidFill>
                  <a:srgbClr val="0F3D81"/>
                </a:solidFill>
              </a:rPr>
              <a:t> </a:t>
            </a:r>
            <a:r>
              <a:rPr lang="en-US" b="1" u="sng" dirty="0">
                <a:solidFill>
                  <a:srgbClr val="7030A0"/>
                </a:solidFill>
              </a:rPr>
              <a:t>Agencies</a:t>
            </a:r>
            <a:r>
              <a:rPr lang="en-US" dirty="0">
                <a:solidFill>
                  <a:srgbClr val="0F3D81"/>
                </a:solidFill>
              </a:rPr>
              <a:t> </a:t>
            </a:r>
            <a:r>
              <a:rPr lang="en-US" dirty="0"/>
              <a:t>to revise/update their Acquisition Process with-in 6 months of any UPDATED Standards for Section 508 that are published in the Federal Register </a:t>
            </a:r>
          </a:p>
          <a:p>
            <a:pPr lvl="2">
              <a:buClr>
                <a:srgbClr val="C00000"/>
              </a:buClr>
            </a:pPr>
            <a:r>
              <a:rPr lang="en-US" dirty="0"/>
              <a:t>Write/update any ICT documentation with NEW standards AND write/update any agency regulations implementing the Law/Rul</a:t>
            </a:r>
            <a:r>
              <a:rPr lang="en-US" dirty="0">
                <a:solidFill>
                  <a:srgbClr val="0F3D81"/>
                </a:solidFill>
              </a:rPr>
              <a:t>es</a:t>
            </a:r>
            <a:endParaRPr lang="en-US" sz="1800" dirty="0">
              <a:solidFill>
                <a:srgbClr val="C00000"/>
              </a:solidFill>
            </a:endParaRPr>
          </a:p>
        </p:txBody>
      </p:sp>
      <p:sp>
        <p:nvSpPr>
          <p:cNvPr id="4" name="Footer Placeholder 3">
            <a:extLst>
              <a:ext uri="{FF2B5EF4-FFF2-40B4-BE49-F238E27FC236}">
                <a16:creationId xmlns:a16="http://schemas.microsoft.com/office/drawing/2014/main" id="{D9C3F26F-175D-41D1-BD1E-4325334EC8A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338A70-4094-40E9-8C01-B4FFDBEBA7F0}"/>
              </a:ext>
            </a:extLst>
          </p:cNvPr>
          <p:cNvSpPr>
            <a:spLocks noGrp="1"/>
          </p:cNvSpPr>
          <p:nvPr>
            <p:ph type="sldNum" sz="quarter" idx="12"/>
          </p:nvPr>
        </p:nvSpPr>
        <p:spPr/>
        <p:txBody>
          <a:bodyPr/>
          <a:lstStyle/>
          <a:p>
            <a:fld id="{105A3CBC-8A79-5140-907D-6E2A5A8F5F15}" type="slidenum">
              <a:rPr lang="en-US" smtClean="0"/>
              <a:pPr/>
              <a:t>9</a:t>
            </a:fld>
            <a:endParaRPr lang="en-US" dirty="0"/>
          </a:p>
        </p:txBody>
      </p:sp>
      <p:sp>
        <p:nvSpPr>
          <p:cNvPr id="6" name="Down Arrow 5" descr="Down Arrow">
            <a:extLst>
              <a:ext uri="{FF2B5EF4-FFF2-40B4-BE49-F238E27FC236}">
                <a16:creationId xmlns:a16="http://schemas.microsoft.com/office/drawing/2014/main" id="{C7F6F054-CB7E-4837-9402-411335DA399C}"/>
              </a:ext>
            </a:extLst>
          </p:cNvPr>
          <p:cNvSpPr/>
          <p:nvPr/>
        </p:nvSpPr>
        <p:spPr>
          <a:xfrm>
            <a:off x="2411062" y="2025299"/>
            <a:ext cx="533400" cy="457200"/>
          </a:xfrm>
          <a:prstGeom prst="downArrow">
            <a:avLst/>
          </a:prstGeom>
          <a:gradFill>
            <a:gsLst>
              <a:gs pos="0">
                <a:srgbClr val="FF0000"/>
              </a:gs>
              <a:gs pos="100000">
                <a:schemeClr val="tx1">
                  <a:lumMod val="75000"/>
                  <a:lumOff val="2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Down Arrow 6" descr="Down Arrow">
            <a:extLst>
              <a:ext uri="{FF2B5EF4-FFF2-40B4-BE49-F238E27FC236}">
                <a16:creationId xmlns:a16="http://schemas.microsoft.com/office/drawing/2014/main" id="{513A8C4A-07ED-4023-8E59-917B77C3FC07}"/>
              </a:ext>
            </a:extLst>
          </p:cNvPr>
          <p:cNvSpPr/>
          <p:nvPr/>
        </p:nvSpPr>
        <p:spPr>
          <a:xfrm>
            <a:off x="2411062" y="3150998"/>
            <a:ext cx="533400" cy="457200"/>
          </a:xfrm>
          <a:prstGeom prst="downArrow">
            <a:avLst/>
          </a:prstGeom>
          <a:gradFill>
            <a:gsLst>
              <a:gs pos="0">
                <a:srgbClr val="FF0000"/>
              </a:gs>
              <a:gs pos="100000">
                <a:schemeClr val="tx1">
                  <a:lumMod val="75000"/>
                  <a:lumOff val="2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own Arrow 7" descr="Down Arrow">
            <a:extLst>
              <a:ext uri="{FF2B5EF4-FFF2-40B4-BE49-F238E27FC236}">
                <a16:creationId xmlns:a16="http://schemas.microsoft.com/office/drawing/2014/main" id="{F9EF4384-185A-4EF1-ADDD-FBB93B0E56B5}"/>
              </a:ext>
            </a:extLst>
          </p:cNvPr>
          <p:cNvSpPr/>
          <p:nvPr/>
        </p:nvSpPr>
        <p:spPr>
          <a:xfrm>
            <a:off x="2389546" y="4341108"/>
            <a:ext cx="533400" cy="457200"/>
          </a:xfrm>
          <a:prstGeom prst="downArrow">
            <a:avLst/>
          </a:prstGeom>
          <a:gradFill>
            <a:gsLst>
              <a:gs pos="0">
                <a:srgbClr val="FF0000"/>
              </a:gs>
              <a:gs pos="100000">
                <a:schemeClr val="tx1">
                  <a:lumMod val="75000"/>
                  <a:lumOff val="2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435266"/>
      </p:ext>
    </p:extLst>
  </p:cSld>
  <p:clrMapOvr>
    <a:masterClrMapping/>
  </p:clrMapOvr>
</p:sld>
</file>

<file path=ppt/theme/theme1.xml><?xml version="1.0" encoding="utf-8"?>
<a:theme xmlns:a="http://schemas.openxmlformats.org/drawingml/2006/main" name="Deque Theme">
  <a:themeElements>
    <a:clrScheme name="DequeThemeColors">
      <a:dk1>
        <a:sysClr val="windowText" lastClr="000000"/>
      </a:dk1>
      <a:lt1>
        <a:sysClr val="window" lastClr="FFFFFF"/>
      </a:lt1>
      <a:dk2>
        <a:srgbClr val="4B4F54"/>
      </a:dk2>
      <a:lt2>
        <a:srgbClr val="E7E6E6"/>
      </a:lt2>
      <a:accent1>
        <a:srgbClr val="0077C8"/>
      </a:accent1>
      <a:accent2>
        <a:srgbClr val="003349"/>
      </a:accent2>
      <a:accent3>
        <a:srgbClr val="E03C31"/>
      </a:accent3>
      <a:accent4>
        <a:srgbClr val="8EDD65"/>
      </a:accent4>
      <a:accent5>
        <a:srgbClr val="D0CECE"/>
      </a:accent5>
      <a:accent6>
        <a:srgbClr val="8EAADB"/>
      </a:accent6>
      <a:hlink>
        <a:srgbClr val="0070C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BrandedSlides-Draftv3.pptx" id="{CC1C3D05-F8EB-4EAD-8291-EF5D140F8469}" vid="{124A8A86-2731-43B6-828F-43147F5542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25622</TotalTime>
  <Words>3275</Words>
  <Application>Microsoft Office PowerPoint</Application>
  <PresentationFormat>Widescreen</PresentationFormat>
  <Paragraphs>785</Paragraphs>
  <Slides>57</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Arial Black</vt:lpstr>
      <vt:lpstr>Calibri</vt:lpstr>
      <vt:lpstr>Calibri Light</vt:lpstr>
      <vt:lpstr>Deque Theme</vt:lpstr>
      <vt:lpstr>Section 508 Refreshed:  Key Things You Need To Know!</vt:lpstr>
      <vt:lpstr>Agenda</vt:lpstr>
      <vt:lpstr>These Slides</vt:lpstr>
      <vt:lpstr>Acronyms &amp; Abbreviations</vt:lpstr>
      <vt:lpstr>Accessibility and the U.S. Government 101</vt:lpstr>
      <vt:lpstr>Landmark Disability and Civil Rights Laws</vt:lpstr>
      <vt:lpstr>Rehabilitation Act</vt:lpstr>
      <vt:lpstr>Creating Laws and Regulations: 3 Branches of Gov</vt:lpstr>
      <vt:lpstr>Hierarchy of Section 508 Authority</vt:lpstr>
      <vt:lpstr>Why Section 508 + WCAG is Better than WCAG Alone</vt:lpstr>
      <vt:lpstr>Plain WCAG 2 vs. Revised Section 508</vt:lpstr>
      <vt:lpstr>US Gov is World’s Largest Single Purchaser of ICT !!</vt:lpstr>
      <vt:lpstr>The New 508 Right Stuff!</vt:lpstr>
      <vt:lpstr>The New 508 Right Stuff for Users!</vt:lpstr>
      <vt:lpstr>More New Right Stuff for Users!</vt:lpstr>
      <vt:lpstr>Standards are IBR</vt:lpstr>
      <vt:lpstr>Pay Attention to Definitions</vt:lpstr>
      <vt:lpstr>508 Standard Definition: ICT</vt:lpstr>
      <vt:lpstr>Definition of Software (508/255)</vt:lpstr>
      <vt:lpstr>Platform Software Definition (508/255)</vt:lpstr>
      <vt:lpstr>Definition of Application (508/255)</vt:lpstr>
      <vt:lpstr>(Electronic) Content Definition (508/255)</vt:lpstr>
      <vt:lpstr>Definition of Document (508/255)</vt:lpstr>
      <vt:lpstr>Two Other 508 Definitions</vt:lpstr>
      <vt:lpstr>Which Begs the Question …..</vt:lpstr>
      <vt:lpstr>…. and this Question …</vt:lpstr>
      <vt:lpstr>Overview of the Revised Standards</vt:lpstr>
      <vt:lpstr>Revised 508/255: Appendices &amp; Chapters</vt:lpstr>
      <vt:lpstr>Standard Structure</vt:lpstr>
      <vt:lpstr>Exception Changes</vt:lpstr>
      <vt:lpstr>FPC:  What Was Added?</vt:lpstr>
      <vt:lpstr>FPC (E204): Clarified</vt:lpstr>
      <vt:lpstr>What is Electronic Content?</vt:lpstr>
      <vt:lpstr>Location &amp; Type of Electronic Content</vt:lpstr>
      <vt:lpstr>Official Agency Communications</vt:lpstr>
      <vt:lpstr>Software</vt:lpstr>
      <vt:lpstr>What About Mobile?</vt:lpstr>
      <vt:lpstr>Platform Software on Mobile</vt:lpstr>
      <vt:lpstr>Apps on Mobile</vt:lpstr>
      <vt:lpstr>Authoring Tools</vt:lpstr>
      <vt:lpstr>ICT Authoring Tools: Web/Software</vt:lpstr>
      <vt:lpstr>Examples of ICT Authoring Tools</vt:lpstr>
      <vt:lpstr>Authoring Tool Requirements</vt:lpstr>
      <vt:lpstr>What Has to Meet all 38 SCs? What Only Has to Meet 34 SCs?</vt:lpstr>
      <vt:lpstr>Table: 38 WCAG 2 Level AA SC</vt:lpstr>
      <vt:lpstr>What Has to Meet All 38 SCs?</vt:lpstr>
      <vt:lpstr>What Only Needs to Meet 34 SCs?</vt:lpstr>
      <vt:lpstr>Recap, Resource Links, Contacts, and Questions</vt:lpstr>
      <vt:lpstr>Revised 508: General Information</vt:lpstr>
      <vt:lpstr>Revised Section 508: Key Details</vt:lpstr>
      <vt:lpstr>Contact Us</vt:lpstr>
      <vt:lpstr>Deque: These Slides</vt:lpstr>
      <vt:lpstr>Questions?</vt:lpstr>
      <vt:lpstr>508 &amp; W3C Resources</vt:lpstr>
      <vt:lpstr>Section 508 Resources</vt:lpstr>
      <vt:lpstr>Where to Go for More Details on Revised 508?</vt:lpstr>
      <vt:lpstr>W3C WAI WCAG 2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Bateman</dc:creator>
  <cp:lastModifiedBy>Katie Haritos-Shea</cp:lastModifiedBy>
  <cp:revision>376</cp:revision>
  <dcterms:created xsi:type="dcterms:W3CDTF">2018-02-15T19:12:12Z</dcterms:created>
  <dcterms:modified xsi:type="dcterms:W3CDTF">2018-03-28T01:30:28Z</dcterms:modified>
</cp:coreProperties>
</file>